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7" r:id="rId5"/>
    <p:sldMasterId id="2147483712" r:id="rId6"/>
  </p:sldMasterIdLst>
  <p:notesMasterIdLst>
    <p:notesMasterId r:id="rId62"/>
  </p:notesMasterIdLst>
  <p:sldIdLst>
    <p:sldId id="261" r:id="rId7"/>
    <p:sldId id="262" r:id="rId8"/>
    <p:sldId id="294" r:id="rId9"/>
    <p:sldId id="295" r:id="rId10"/>
    <p:sldId id="268" r:id="rId11"/>
    <p:sldId id="269" r:id="rId12"/>
    <p:sldId id="329" r:id="rId13"/>
    <p:sldId id="330" r:id="rId14"/>
    <p:sldId id="332" r:id="rId15"/>
    <p:sldId id="263" r:id="rId16"/>
    <p:sldId id="316" r:id="rId17"/>
    <p:sldId id="317" r:id="rId18"/>
    <p:sldId id="318" r:id="rId19"/>
    <p:sldId id="319" r:id="rId20"/>
    <p:sldId id="321" r:id="rId21"/>
    <p:sldId id="320" r:id="rId22"/>
    <p:sldId id="280" r:id="rId23"/>
    <p:sldId id="314" r:id="rId24"/>
    <p:sldId id="322" r:id="rId25"/>
    <p:sldId id="323" r:id="rId26"/>
    <p:sldId id="331" r:id="rId27"/>
    <p:sldId id="324" r:id="rId28"/>
    <p:sldId id="325" r:id="rId29"/>
    <p:sldId id="326" r:id="rId30"/>
    <p:sldId id="265" r:id="rId31"/>
    <p:sldId id="327" r:id="rId32"/>
    <p:sldId id="328" r:id="rId33"/>
    <p:sldId id="266" r:id="rId34"/>
    <p:sldId id="278" r:id="rId35"/>
    <p:sldId id="298" r:id="rId36"/>
    <p:sldId id="296" r:id="rId37"/>
    <p:sldId id="297" r:id="rId38"/>
    <p:sldId id="299" r:id="rId39"/>
    <p:sldId id="267" r:id="rId40"/>
    <p:sldId id="301" r:id="rId41"/>
    <p:sldId id="302" r:id="rId42"/>
    <p:sldId id="311" r:id="rId43"/>
    <p:sldId id="308" r:id="rId44"/>
    <p:sldId id="312" r:id="rId45"/>
    <p:sldId id="303" r:id="rId46"/>
    <p:sldId id="304" r:id="rId47"/>
    <p:sldId id="305" r:id="rId48"/>
    <p:sldId id="306" r:id="rId49"/>
    <p:sldId id="307" r:id="rId50"/>
    <p:sldId id="310" r:id="rId51"/>
    <p:sldId id="313" r:id="rId52"/>
    <p:sldId id="309" r:id="rId53"/>
    <p:sldId id="315" r:id="rId54"/>
    <p:sldId id="291" r:id="rId55"/>
    <p:sldId id="817" r:id="rId56"/>
    <p:sldId id="256" r:id="rId57"/>
    <p:sldId id="258" r:id="rId58"/>
    <p:sldId id="257" r:id="rId59"/>
    <p:sldId id="259" r:id="rId60"/>
    <p:sldId id="29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low, S. Allen" initials="DSA" lastIdx="2" clrIdx="0">
    <p:extLst>
      <p:ext uri="{19B8F6BF-5375-455C-9EA6-DF929625EA0E}">
        <p15:presenceInfo xmlns:p15="http://schemas.microsoft.com/office/powerpoint/2012/main" userId="S::Sherman.Dunlow@va.gov::e47a3743-5ef0-4994-9d38-e6c099669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8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91D38-6A7D-43C6-8091-3524BE545E78}" type="datetimeFigureOut">
              <a:rPr lang="en-US" smtClean="0"/>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4EE45-F00F-42E5-AFDE-DDAC10A27EBC}" type="slidenum">
              <a:rPr lang="en-US" smtClean="0"/>
              <a:t>‹#›</a:t>
            </a:fld>
            <a:endParaRPr lang="en-US"/>
          </a:p>
        </p:txBody>
      </p:sp>
    </p:spTree>
    <p:extLst>
      <p:ext uri="{BB962C8B-B14F-4D97-AF65-F5344CB8AC3E}">
        <p14:creationId xmlns:p14="http://schemas.microsoft.com/office/powerpoint/2010/main" val="3766551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7F14EE75-C8CC-4776-8646-FCE586C27B42}" type="slidenum">
              <a:rPr lang="en-US" smtClean="0"/>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2408091244"/>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6300"/>
            <a:ext cx="10515600" cy="2695576"/>
          </a:xfrm>
        </p:spPr>
        <p:txBody>
          <a:bodyPr anchor="b">
            <a:normAutofit/>
          </a:bodyPr>
          <a:lstStyle>
            <a:lvl1pPr algn="l">
              <a:defRPr sz="36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1851" y="3751265"/>
            <a:ext cx="10515600" cy="13323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358948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266561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122070"/>
            <a:ext cx="10515600" cy="749808"/>
          </a:xfrm>
        </p:spPr>
        <p:txBody>
          <a:bodyPr/>
          <a:lstStyle/>
          <a:p>
            <a:r>
              <a:rPr lang="en-US"/>
              <a:t>Click to edit master title style</a:t>
            </a:r>
          </a:p>
        </p:txBody>
      </p:sp>
      <p:sp>
        <p:nvSpPr>
          <p:cNvPr id="3" name="Text Placeholder 2"/>
          <p:cNvSpPr>
            <a:spLocks noGrp="1"/>
          </p:cNvSpPr>
          <p:nvPr>
            <p:ph type="body" idx="1" hasCustomPrompt="1"/>
          </p:nvPr>
        </p:nvSpPr>
        <p:spPr>
          <a:xfrm>
            <a:off x="839789" y="1137442"/>
            <a:ext cx="5157787"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 </a:t>
            </a:r>
          </a:p>
        </p:txBody>
      </p:sp>
      <p:sp>
        <p:nvSpPr>
          <p:cNvPr id="4" name="Content Placeholder 3"/>
          <p:cNvSpPr>
            <a:spLocks noGrp="1"/>
          </p:cNvSpPr>
          <p:nvPr>
            <p:ph sz="half" idx="2"/>
          </p:nvPr>
        </p:nvSpPr>
        <p:spPr>
          <a:xfrm>
            <a:off x="839789" y="1645920"/>
            <a:ext cx="5157787"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1" y="1133856"/>
            <a:ext cx="5183188" cy="40604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6" name="Content Placeholder 5"/>
          <p:cNvSpPr>
            <a:spLocks noGrp="1"/>
          </p:cNvSpPr>
          <p:nvPr>
            <p:ph sz="quarter" idx="4"/>
          </p:nvPr>
        </p:nvSpPr>
        <p:spPr>
          <a:xfrm>
            <a:off x="6172201" y="1645920"/>
            <a:ext cx="5183188"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409371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2961996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1144204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CC56-792E-4E9D-9D4C-8CB5EF803F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965F84-B24B-48DF-9C41-BF6613B26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346556-2215-4D64-BF3D-E8B53995ABC1}"/>
              </a:ext>
            </a:extLst>
          </p:cNvPr>
          <p:cNvSpPr>
            <a:spLocks noGrp="1"/>
          </p:cNvSpPr>
          <p:nvPr>
            <p:ph type="dt" sz="half" idx="10"/>
          </p:nvPr>
        </p:nvSpPr>
        <p:spPr/>
        <p:txBody>
          <a:bodyPr/>
          <a:lstStyle/>
          <a:p>
            <a:fld id="{5643AE14-8A3F-455A-AFD0-1E49B2D33831}" type="datetime1">
              <a:rPr lang="en-US" smtClean="0"/>
              <a:t>6/29/2021</a:t>
            </a:fld>
            <a:endParaRPr lang="en-US" dirty="0"/>
          </a:p>
        </p:txBody>
      </p:sp>
      <p:sp>
        <p:nvSpPr>
          <p:cNvPr id="5" name="Footer Placeholder 4">
            <a:extLst>
              <a:ext uri="{FF2B5EF4-FFF2-40B4-BE49-F238E27FC236}">
                <a16:creationId xmlns:a16="http://schemas.microsoft.com/office/drawing/2014/main" id="{343280EA-9A13-4106-B539-6196EA5282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2FB809-A194-4B6F-810E-48661C74A02C}"/>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158978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2CB957-BC9B-46C5-933D-63A045BD851A}"/>
              </a:ext>
            </a:extLst>
          </p:cNvPr>
          <p:cNvSpPr>
            <a:spLocks noGrp="1"/>
          </p:cNvSpPr>
          <p:nvPr>
            <p:ph type="dt" sz="half" idx="10"/>
          </p:nvPr>
        </p:nvSpPr>
        <p:spPr/>
        <p:txBody>
          <a:bodyPr/>
          <a:lstStyle/>
          <a:p>
            <a:fld id="{A4A5FC9F-8C92-486F-805F-5A1DB6B47021}" type="datetimeFigureOut">
              <a:rPr lang="en-US" smtClean="0"/>
              <a:t>6/29/2021</a:t>
            </a:fld>
            <a:endParaRPr lang="en-US"/>
          </a:p>
        </p:txBody>
      </p:sp>
      <p:sp>
        <p:nvSpPr>
          <p:cNvPr id="3" name="Footer Placeholder 2">
            <a:extLst>
              <a:ext uri="{FF2B5EF4-FFF2-40B4-BE49-F238E27FC236}">
                <a16:creationId xmlns:a16="http://schemas.microsoft.com/office/drawing/2014/main" id="{FDCFAA41-0B43-44D4-8DF4-24F8A0E40E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12A3DB-89B5-403E-8D7C-B2AB1B3D14BA}"/>
              </a:ext>
            </a:extLst>
          </p:cNvPr>
          <p:cNvSpPr>
            <a:spLocks noGrp="1"/>
          </p:cNvSpPr>
          <p:nvPr>
            <p:ph type="sldNum" sz="quarter" idx="12"/>
          </p:nvPr>
        </p:nvSpPr>
        <p:spPr/>
        <p:txBody>
          <a:bodyPr/>
          <a:lstStyle/>
          <a:p>
            <a:fld id="{73362A25-BEDF-4DCB-A0EF-AEBCD7F35F34}" type="slidenum">
              <a:rPr lang="en-US" smtClean="0"/>
              <a:t>‹#›</a:t>
            </a:fld>
            <a:endParaRPr lang="en-US"/>
          </a:p>
        </p:txBody>
      </p:sp>
    </p:spTree>
    <p:extLst>
      <p:ext uri="{BB962C8B-B14F-4D97-AF65-F5344CB8AC3E}">
        <p14:creationId xmlns:p14="http://schemas.microsoft.com/office/powerpoint/2010/main" val="3171215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7D5E9B-A779-4BD2-8B8D-58C270C6F597}"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3287943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64535D-1E20-451A-8F24-DF40D4CFEB2E}"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379224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272BF3-BE25-40C4-A3D3-C9021B247EB1}"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cxnSp>
        <p:nvCxnSpPr>
          <p:cNvPr id="7" name="Straight Connector 6" descr="&quot;&quot;">
            <a:extLst>
              <a:ext uri="{FF2B5EF4-FFF2-40B4-BE49-F238E27FC236}">
                <a16:creationId xmlns:a16="http://schemas.microsoft.com/office/drawing/2014/main" id="{BEAC91FE-22FD-4E6A-87EB-4B75B31CDE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58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3908283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CBBF20-8486-4CE2-8D3C-85E8E210B542}"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474664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AB80E-27B3-45C7-8C9D-AE8179298FDE}" type="datetime1">
              <a:rPr lang="en-US" smtClean="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615365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C7A016-A4A9-41C9-856E-559AD7113660}" type="datetime1">
              <a:rPr lang="en-US" smtClean="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744745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0F474-5D56-441E-99C3-FE48A1BC1BD4}" type="datetime1">
              <a:rPr lang="en-US" smtClean="0"/>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996891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62035F-E93B-42A2-9D36-5292D91260E7}"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3974378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E32AAD-8314-4414-B6EC-888F8BE29382}"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56870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D81867-46B6-4453-9941-E6FC25905C10}"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218030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1E7414-22A3-4200-BA17-96DF51F9EDD9}"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1764284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44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20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4224663189"/>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06300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9" y="982664"/>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875160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143813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1686326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180427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177221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714623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582842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998564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3"/>
            <a:ext cx="105156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1"/>
            <a:ext cx="5471584"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846692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9720-84C4-4D74-A53B-9714BD0E56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B5A14B-E4B5-40B2-97B4-D12863FD1E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644F2E-E39C-4BE9-932B-A918E650D4AC}"/>
              </a:ext>
            </a:extLst>
          </p:cNvPr>
          <p:cNvSpPr>
            <a:spLocks noGrp="1"/>
          </p:cNvSpPr>
          <p:nvPr>
            <p:ph type="dt" sz="half" idx="10"/>
          </p:nvPr>
        </p:nvSpPr>
        <p:spPr/>
        <p:txBody>
          <a:bodyPr/>
          <a:lstStyle/>
          <a:p>
            <a:fld id="{151AD13C-D9E0-49F7-A466-D1900F9C796D}" type="datetimeFigureOut">
              <a:rPr lang="en-US" smtClean="0"/>
              <a:t>6/29/2021</a:t>
            </a:fld>
            <a:endParaRPr lang="en-US"/>
          </a:p>
        </p:txBody>
      </p:sp>
      <p:sp>
        <p:nvSpPr>
          <p:cNvPr id="5" name="Footer Placeholder 4">
            <a:extLst>
              <a:ext uri="{FF2B5EF4-FFF2-40B4-BE49-F238E27FC236}">
                <a16:creationId xmlns:a16="http://schemas.microsoft.com/office/drawing/2014/main" id="{AF024929-B795-46EE-8170-9C8A6DF0A0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2688C-D821-495B-8F40-1F77CA4A1489}"/>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3206792795"/>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A2BB-FE35-494D-AE4E-A14430953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31CD42-EACD-4986-889D-BD72137141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C4F45-9506-4940-B4AC-32E1F7357035}"/>
              </a:ext>
            </a:extLst>
          </p:cNvPr>
          <p:cNvSpPr>
            <a:spLocks noGrp="1"/>
          </p:cNvSpPr>
          <p:nvPr>
            <p:ph type="dt" sz="half" idx="10"/>
          </p:nvPr>
        </p:nvSpPr>
        <p:spPr/>
        <p:txBody>
          <a:bodyPr/>
          <a:lstStyle/>
          <a:p>
            <a:fld id="{151AD13C-D9E0-49F7-A466-D1900F9C796D}" type="datetimeFigureOut">
              <a:rPr lang="en-US" smtClean="0"/>
              <a:t>6/29/2021</a:t>
            </a:fld>
            <a:endParaRPr lang="en-US"/>
          </a:p>
        </p:txBody>
      </p:sp>
      <p:sp>
        <p:nvSpPr>
          <p:cNvPr id="5" name="Footer Placeholder 4">
            <a:extLst>
              <a:ext uri="{FF2B5EF4-FFF2-40B4-BE49-F238E27FC236}">
                <a16:creationId xmlns:a16="http://schemas.microsoft.com/office/drawing/2014/main" id="{24AA29D5-A2FE-4126-A139-705D847397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4AA71-82B5-40AE-A99C-006EA6A51E85}"/>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377602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7"/>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6"/>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4449501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7571F-91CA-4FA4-B1BE-4C8A7698D7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83F57F-3820-4168-966E-C86CD3D393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F6D99F-CB2B-4F9A-9E2B-1B33D0C15037}"/>
              </a:ext>
            </a:extLst>
          </p:cNvPr>
          <p:cNvSpPr>
            <a:spLocks noGrp="1"/>
          </p:cNvSpPr>
          <p:nvPr>
            <p:ph type="dt" sz="half" idx="10"/>
          </p:nvPr>
        </p:nvSpPr>
        <p:spPr/>
        <p:txBody>
          <a:bodyPr/>
          <a:lstStyle/>
          <a:p>
            <a:fld id="{151AD13C-D9E0-49F7-A466-D1900F9C796D}" type="datetimeFigureOut">
              <a:rPr lang="en-US" smtClean="0"/>
              <a:t>6/29/2021</a:t>
            </a:fld>
            <a:endParaRPr lang="en-US"/>
          </a:p>
        </p:txBody>
      </p:sp>
      <p:sp>
        <p:nvSpPr>
          <p:cNvPr id="5" name="Footer Placeholder 4">
            <a:extLst>
              <a:ext uri="{FF2B5EF4-FFF2-40B4-BE49-F238E27FC236}">
                <a16:creationId xmlns:a16="http://schemas.microsoft.com/office/drawing/2014/main" id="{218AA454-019C-4888-9B9C-9418C4726A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B6FEB-6D54-4CC0-9620-31B936F0BCBB}"/>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3504849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25DE-2D32-4EAE-A01F-178B29E9A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673648-8386-40E4-8079-37C07617E6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AA96A2-BCB2-4DFA-B3A4-2FAD61A4FC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663FC5-62B5-40FF-8B72-206F05B62C99}"/>
              </a:ext>
            </a:extLst>
          </p:cNvPr>
          <p:cNvSpPr>
            <a:spLocks noGrp="1"/>
          </p:cNvSpPr>
          <p:nvPr>
            <p:ph type="dt" sz="half" idx="10"/>
          </p:nvPr>
        </p:nvSpPr>
        <p:spPr/>
        <p:txBody>
          <a:bodyPr/>
          <a:lstStyle/>
          <a:p>
            <a:fld id="{151AD13C-D9E0-49F7-A466-D1900F9C796D}" type="datetimeFigureOut">
              <a:rPr lang="en-US" smtClean="0"/>
              <a:t>6/29/2021</a:t>
            </a:fld>
            <a:endParaRPr lang="en-US"/>
          </a:p>
        </p:txBody>
      </p:sp>
      <p:sp>
        <p:nvSpPr>
          <p:cNvPr id="6" name="Footer Placeholder 5">
            <a:extLst>
              <a:ext uri="{FF2B5EF4-FFF2-40B4-BE49-F238E27FC236}">
                <a16:creationId xmlns:a16="http://schemas.microsoft.com/office/drawing/2014/main" id="{EF7F62F8-F3AD-477D-8E60-09369C9242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49649-A4EB-496D-8B64-AD4D536241E2}"/>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437950509"/>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C716-43A1-4C40-AF45-320B2CA612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751766-F010-4D48-B2F6-8F30E2C97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8AFF87-1A6A-4E62-9594-DE8ABED554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BD7FE1-B2B7-4386-88F0-94BCBBD0D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BF3C29-AF2C-4E02-908D-654EA4B80C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6C05D6-2336-4F21-993E-2A6B8D55A097}"/>
              </a:ext>
            </a:extLst>
          </p:cNvPr>
          <p:cNvSpPr>
            <a:spLocks noGrp="1"/>
          </p:cNvSpPr>
          <p:nvPr>
            <p:ph type="dt" sz="half" idx="10"/>
          </p:nvPr>
        </p:nvSpPr>
        <p:spPr/>
        <p:txBody>
          <a:bodyPr/>
          <a:lstStyle/>
          <a:p>
            <a:fld id="{151AD13C-D9E0-49F7-A466-D1900F9C796D}" type="datetimeFigureOut">
              <a:rPr lang="en-US" smtClean="0"/>
              <a:t>6/29/2021</a:t>
            </a:fld>
            <a:endParaRPr lang="en-US"/>
          </a:p>
        </p:txBody>
      </p:sp>
      <p:sp>
        <p:nvSpPr>
          <p:cNvPr id="8" name="Footer Placeholder 7">
            <a:extLst>
              <a:ext uri="{FF2B5EF4-FFF2-40B4-BE49-F238E27FC236}">
                <a16:creationId xmlns:a16="http://schemas.microsoft.com/office/drawing/2014/main" id="{9CFF8ACD-B0AB-44F4-AFF6-2F245B12CF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285844-0933-4959-A8FC-766B5F3A5BF5}"/>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15154762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90AE-27E5-4E42-9A20-168AC2DCB2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F8AA21-E04E-4917-948C-055DBEFD23FD}"/>
              </a:ext>
            </a:extLst>
          </p:cNvPr>
          <p:cNvSpPr>
            <a:spLocks noGrp="1"/>
          </p:cNvSpPr>
          <p:nvPr>
            <p:ph type="dt" sz="half" idx="10"/>
          </p:nvPr>
        </p:nvSpPr>
        <p:spPr/>
        <p:txBody>
          <a:bodyPr/>
          <a:lstStyle/>
          <a:p>
            <a:fld id="{151AD13C-D9E0-49F7-A466-D1900F9C796D}" type="datetimeFigureOut">
              <a:rPr lang="en-US" smtClean="0"/>
              <a:t>6/29/2021</a:t>
            </a:fld>
            <a:endParaRPr lang="en-US"/>
          </a:p>
        </p:txBody>
      </p:sp>
      <p:sp>
        <p:nvSpPr>
          <p:cNvPr id="4" name="Footer Placeholder 3">
            <a:extLst>
              <a:ext uri="{FF2B5EF4-FFF2-40B4-BE49-F238E27FC236}">
                <a16:creationId xmlns:a16="http://schemas.microsoft.com/office/drawing/2014/main" id="{00D83091-71E0-4D42-B6DF-24F07D8713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466A82-FD9C-42B4-AC65-BEC0143E8D5E}"/>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2870899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F95D93-4BA4-4203-A9C7-4E49B8548C3D}"/>
              </a:ext>
            </a:extLst>
          </p:cNvPr>
          <p:cNvSpPr>
            <a:spLocks noGrp="1"/>
          </p:cNvSpPr>
          <p:nvPr>
            <p:ph type="dt" sz="half" idx="10"/>
          </p:nvPr>
        </p:nvSpPr>
        <p:spPr/>
        <p:txBody>
          <a:bodyPr/>
          <a:lstStyle/>
          <a:p>
            <a:fld id="{A4A5FC9F-8C92-486F-805F-5A1DB6B47021}" type="datetimeFigureOut">
              <a:rPr lang="en-US" smtClean="0"/>
              <a:t>6/29/2021</a:t>
            </a:fld>
            <a:endParaRPr lang="en-US"/>
          </a:p>
        </p:txBody>
      </p:sp>
      <p:sp>
        <p:nvSpPr>
          <p:cNvPr id="3" name="Footer Placeholder 2">
            <a:extLst>
              <a:ext uri="{FF2B5EF4-FFF2-40B4-BE49-F238E27FC236}">
                <a16:creationId xmlns:a16="http://schemas.microsoft.com/office/drawing/2014/main" id="{6BA23A08-21E8-4B4A-ADB3-7E9BB068B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4C211A-7175-4E29-9B66-6042234D462F}"/>
              </a:ext>
            </a:extLst>
          </p:cNvPr>
          <p:cNvSpPr>
            <a:spLocks noGrp="1"/>
          </p:cNvSpPr>
          <p:nvPr>
            <p:ph type="sldNum" sz="quarter" idx="12"/>
          </p:nvPr>
        </p:nvSpPr>
        <p:spPr/>
        <p:txBody>
          <a:bodyPr/>
          <a:lstStyle/>
          <a:p>
            <a:fld id="{73362A25-BEDF-4DCB-A0EF-AEBCD7F35F34}" type="slidenum">
              <a:rPr lang="en-US" smtClean="0"/>
              <a:t>‹#›</a:t>
            </a:fld>
            <a:endParaRPr lang="en-US"/>
          </a:p>
        </p:txBody>
      </p:sp>
    </p:spTree>
    <p:extLst>
      <p:ext uri="{BB962C8B-B14F-4D97-AF65-F5344CB8AC3E}">
        <p14:creationId xmlns:p14="http://schemas.microsoft.com/office/powerpoint/2010/main" val="1665618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699F9-C39C-4898-AE2F-CA249C38B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91BBD1-3F44-4E3F-B7DD-C225D1F3E4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05123D-8D8A-4057-8AEF-8816DDCBF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E2055A-E524-4E9C-ACDE-3258C866ACC0}"/>
              </a:ext>
            </a:extLst>
          </p:cNvPr>
          <p:cNvSpPr>
            <a:spLocks noGrp="1"/>
          </p:cNvSpPr>
          <p:nvPr>
            <p:ph type="dt" sz="half" idx="10"/>
          </p:nvPr>
        </p:nvSpPr>
        <p:spPr/>
        <p:txBody>
          <a:bodyPr/>
          <a:lstStyle/>
          <a:p>
            <a:fld id="{151AD13C-D9E0-49F7-A466-D1900F9C796D}" type="datetimeFigureOut">
              <a:rPr lang="en-US" smtClean="0"/>
              <a:t>6/29/2021</a:t>
            </a:fld>
            <a:endParaRPr lang="en-US"/>
          </a:p>
        </p:txBody>
      </p:sp>
      <p:sp>
        <p:nvSpPr>
          <p:cNvPr id="6" name="Footer Placeholder 5">
            <a:extLst>
              <a:ext uri="{FF2B5EF4-FFF2-40B4-BE49-F238E27FC236}">
                <a16:creationId xmlns:a16="http://schemas.microsoft.com/office/drawing/2014/main" id="{F70CDC7A-B32C-41F9-A68A-5185F7A027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598AC-8E01-485B-8D62-11765643E52D}"/>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2946832800"/>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B12FD-C150-4602-A271-1CC7FAF3CE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1EEA08-083D-4527-B520-AEBF7E6E54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6104AE-4AE2-440A-84D4-8A9A0B240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76A70E-DDC8-4B0D-87D0-CA4745377116}"/>
              </a:ext>
            </a:extLst>
          </p:cNvPr>
          <p:cNvSpPr>
            <a:spLocks noGrp="1"/>
          </p:cNvSpPr>
          <p:nvPr>
            <p:ph type="dt" sz="half" idx="10"/>
          </p:nvPr>
        </p:nvSpPr>
        <p:spPr/>
        <p:txBody>
          <a:bodyPr/>
          <a:lstStyle/>
          <a:p>
            <a:fld id="{151AD13C-D9E0-49F7-A466-D1900F9C796D}" type="datetimeFigureOut">
              <a:rPr lang="en-US" smtClean="0"/>
              <a:t>6/29/2021</a:t>
            </a:fld>
            <a:endParaRPr lang="en-US"/>
          </a:p>
        </p:txBody>
      </p:sp>
      <p:sp>
        <p:nvSpPr>
          <p:cNvPr id="6" name="Footer Placeholder 5">
            <a:extLst>
              <a:ext uri="{FF2B5EF4-FFF2-40B4-BE49-F238E27FC236}">
                <a16:creationId xmlns:a16="http://schemas.microsoft.com/office/drawing/2014/main" id="{E69C9A00-8A2A-4220-A423-83D8738F5D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328BAA-63FF-42E0-8F20-7FBEBD972625}"/>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6726527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47113-46DA-4369-8062-35C41561E2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D0349-25A2-45E4-ADF6-07A4846B7F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CA40F-F530-418F-ABC6-4C64C21E930D}"/>
              </a:ext>
            </a:extLst>
          </p:cNvPr>
          <p:cNvSpPr>
            <a:spLocks noGrp="1"/>
          </p:cNvSpPr>
          <p:nvPr>
            <p:ph type="dt" sz="half" idx="10"/>
          </p:nvPr>
        </p:nvSpPr>
        <p:spPr/>
        <p:txBody>
          <a:bodyPr/>
          <a:lstStyle/>
          <a:p>
            <a:fld id="{151AD13C-D9E0-49F7-A466-D1900F9C796D}" type="datetimeFigureOut">
              <a:rPr lang="en-US" smtClean="0"/>
              <a:t>6/29/2021</a:t>
            </a:fld>
            <a:endParaRPr lang="en-US"/>
          </a:p>
        </p:txBody>
      </p:sp>
      <p:sp>
        <p:nvSpPr>
          <p:cNvPr id="5" name="Footer Placeholder 4">
            <a:extLst>
              <a:ext uri="{FF2B5EF4-FFF2-40B4-BE49-F238E27FC236}">
                <a16:creationId xmlns:a16="http://schemas.microsoft.com/office/drawing/2014/main" id="{DBB84E5D-D778-42C1-AD46-D11CAB498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705895-8937-4AB2-BF5A-0A9A3C3DA246}"/>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4123701470"/>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02247D-155E-43D4-8B11-65646E655F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B5D1B8-4BF5-4EFB-AF8C-F98A4EDF9C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F6D08-F7A4-4F6F-80CA-B1A2E0563882}"/>
              </a:ext>
            </a:extLst>
          </p:cNvPr>
          <p:cNvSpPr>
            <a:spLocks noGrp="1"/>
          </p:cNvSpPr>
          <p:nvPr>
            <p:ph type="dt" sz="half" idx="10"/>
          </p:nvPr>
        </p:nvSpPr>
        <p:spPr/>
        <p:txBody>
          <a:bodyPr/>
          <a:lstStyle/>
          <a:p>
            <a:fld id="{151AD13C-D9E0-49F7-A466-D1900F9C796D}" type="datetimeFigureOut">
              <a:rPr lang="en-US" smtClean="0"/>
              <a:t>6/29/2021</a:t>
            </a:fld>
            <a:endParaRPr lang="en-US"/>
          </a:p>
        </p:txBody>
      </p:sp>
      <p:sp>
        <p:nvSpPr>
          <p:cNvPr id="5" name="Footer Placeholder 4">
            <a:extLst>
              <a:ext uri="{FF2B5EF4-FFF2-40B4-BE49-F238E27FC236}">
                <a16:creationId xmlns:a16="http://schemas.microsoft.com/office/drawing/2014/main" id="{CAE8FF1A-49E9-47ED-8585-FA18DD325D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FCE163-44F8-430D-93A1-DDA5AC6B78A4}"/>
              </a:ext>
            </a:extLst>
          </p:cNvPr>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22774397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7"/>
            <a:ext cx="3499104"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6"/>
            <a:ext cx="3499104"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100556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2"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7"/>
            <a:ext cx="586740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1" y="3719946"/>
            <a:ext cx="586740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255063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1"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48"/>
            <a:ext cx="341376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48"/>
            <a:ext cx="341376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1150291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341327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5"/>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0"/>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7F14EE75-C8CC-4776-8646-FCE586C27B42}" type="slidenum">
              <a:rPr lang="en-US" smtClean="0"/>
              <a:t>‹#›</a:t>
            </a:fld>
            <a:endParaRPr lang="en-US" dirty="0"/>
          </a:p>
        </p:txBody>
      </p:sp>
    </p:spTree>
    <p:extLst>
      <p:ext uri="{BB962C8B-B14F-4D97-AF65-F5344CB8AC3E}">
        <p14:creationId xmlns:p14="http://schemas.microsoft.com/office/powerpoint/2010/main" val="3870704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oleObject" Target="../embeddings/oleObject2.bin"/><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ags" Target="../tags/tag4.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tags" Target="../tags/tag3.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vmlDrawing" Target="../drawings/vmlDrawing2.vml"/><Relationship Id="rId28" Type="http://schemas.openxmlformats.org/officeDocument/2006/relationships/image" Target="../media/image2.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theme" Target="../theme/theme2.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p:custDataLst>
              <p:tags r:id="rId19"/>
            </p:custDataLst>
            <p:extLst>
              <p:ext uri="{D42A27DB-BD31-4B8C-83A1-F6EECF244321}">
                <p14:modId xmlns:p14="http://schemas.microsoft.com/office/powerpoint/2010/main" val="3488086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28" name="think-cell Slide" r:id="rId21" imgW="395" imgH="396" progId="TCLayout.ActiveDocument.1">
                  <p:embed/>
                </p:oleObj>
              </mc:Choice>
              <mc:Fallback>
                <p:oleObj name="think-cell Slide" r:id="rId21"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p:custDataLst>
              <p:tags r:id="rId2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1" i="0" baseline="0" dirty="0">
              <a:latin typeface="Calibri" panose="020F0502020204030204" pitchFamily="34" charset="0"/>
              <a:ea typeface="+mj-ea"/>
              <a:cs typeface="+mj-cs"/>
              <a:sym typeface="Calibri" panose="020F0502020204030204" pitchFamily="34" charset="0"/>
            </a:endParaRPr>
          </a:p>
        </p:txBody>
      </p:sp>
      <p:sp>
        <p:nvSpPr>
          <p:cNvPr id="16" name="Rectangle 15" descr="&quot;&quot;">
            <a:extLst>
              <a:ext uri="{FF2B5EF4-FFF2-40B4-BE49-F238E27FC236}">
                <a16:creationId xmlns:a16="http://schemas.microsoft.com/office/drawing/2014/main" id="{EC36D5C6-D83B-094B-B075-9D81698B071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838200" y="119743"/>
            <a:ext cx="105156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04901"/>
            <a:ext cx="10515600" cy="4818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A79312-C06A-0043-A320-E283FF84D6E1}"/>
              </a:ext>
            </a:extLst>
          </p:cNvPr>
          <p:cNvSpPr txBox="1"/>
          <p:nvPr/>
        </p:nvSpPr>
        <p:spPr>
          <a:xfrm>
            <a:off x="3962400" y="6336268"/>
            <a:ext cx="3962400" cy="369332"/>
          </a:xfrm>
          <a:prstGeom prst="rect">
            <a:avLst/>
          </a:prstGeom>
          <a:noFill/>
        </p:spPr>
        <p:txBody>
          <a:bodyPr wrap="square" rtlCol="0">
            <a:spAutoFit/>
          </a:bodyPr>
          <a:lstStyle/>
          <a:p>
            <a:pPr algn="ctr"/>
            <a:r>
              <a:rPr lang="en-US" sz="1800" b="1" dirty="0">
                <a:solidFill>
                  <a:srgbClr val="C00000"/>
                </a:solidFill>
              </a:rPr>
              <a:t>FOR VA INTERNAL USE ONLY</a:t>
            </a:r>
          </a:p>
        </p:txBody>
      </p:sp>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
        <p:nvSpPr>
          <p:cNvPr id="6" name="Slide Number Placeholder 5"/>
          <p:cNvSpPr>
            <a:spLocks noGrp="1"/>
          </p:cNvSpPr>
          <p:nvPr>
            <p:ph type="sldNum" sz="quarter" idx="4"/>
          </p:nvPr>
        </p:nvSpPr>
        <p:spPr>
          <a:xfrm>
            <a:off x="11582400" y="6400801"/>
            <a:ext cx="512064" cy="365125"/>
          </a:xfrm>
          <a:prstGeom prst="rect">
            <a:avLst/>
          </a:prstGeom>
        </p:spPr>
        <p:txBody>
          <a:bodyPr vert="horz" lIns="91440" tIns="45720" rIns="91440" bIns="45720" rtlCol="0" anchor="ctr"/>
          <a:lstStyle>
            <a:lvl1pPr algn="r">
              <a:defRPr sz="1200">
                <a:solidFill>
                  <a:schemeClr val="bg1"/>
                </a:solidFill>
              </a:defRPr>
            </a:lvl1pPr>
          </a:lstStyle>
          <a:p>
            <a:fld id="{7F14EE75-C8CC-4776-8646-FCE586C27B42}" type="slidenum">
              <a:rPr lang="en-US" smtClean="0"/>
              <a:t>‹#›</a:t>
            </a:fld>
            <a:endParaRPr lang="en-US" dirty="0"/>
          </a:p>
        </p:txBody>
      </p:sp>
    </p:spTree>
    <p:extLst>
      <p:ext uri="{BB962C8B-B14F-4D97-AF65-F5344CB8AC3E}">
        <p14:creationId xmlns:p14="http://schemas.microsoft.com/office/powerpoint/2010/main" val="3133732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711" r:id="rId16"/>
  </p:sldLayoutIdLst>
  <p:hf sldNum="0" hdr="0" ftr="0" dt="0"/>
  <p:txStyles>
    <p:titleStyle>
      <a:lvl1pPr algn="ctr"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1840551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52"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7EDDB-B7C0-47AB-A638-F90FB72E8AA2}" type="datetime1">
              <a:rPr lang="en-US" smtClean="0"/>
              <a:t>6/29/2021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dirty="0"/>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451C4A79-7B67-4263-9C21-0F0F093D2ECB}"/>
              </a:ext>
            </a:extLst>
          </p:cNvPr>
          <p:cNvSpPr/>
          <p:nvPr/>
        </p:nvSpPr>
        <p:spPr>
          <a:xfrm>
            <a:off x="0" y="6140681"/>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sz="1800" dirty="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203200" y="6172200"/>
            <a:ext cx="2716744"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4395BD-C224-442F-9DAE-9C7854F52FC3}"/>
              </a:ext>
            </a:extLst>
          </p:cNvPr>
          <p:cNvSpPr txBox="1"/>
          <p:nvPr/>
        </p:nvSpPr>
        <p:spPr>
          <a:xfrm>
            <a:off x="3962400" y="6336268"/>
            <a:ext cx="3962400" cy="369332"/>
          </a:xfrm>
          <a:prstGeom prst="rect">
            <a:avLst/>
          </a:prstGeom>
          <a:noFill/>
        </p:spPr>
        <p:txBody>
          <a:bodyPr wrap="square" rtlCol="0">
            <a:spAutoFit/>
          </a:bodyPr>
          <a:lstStyle/>
          <a:p>
            <a:pPr algn="ctr"/>
            <a:r>
              <a:rPr lang="en-US" sz="1800" b="1" dirty="0">
                <a:solidFill>
                  <a:srgbClr val="C00000"/>
                </a:solidFill>
              </a:rPr>
              <a:t>FOR VA INTERNAL USE ONLY</a:t>
            </a: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8266546" y="6184206"/>
            <a:ext cx="3417455" cy="641708"/>
          </a:xfrm>
          <a:prstGeom prst="rect">
            <a:avLst/>
          </a:prstGeom>
        </p:spPr>
      </p:pic>
    </p:spTree>
    <p:extLst>
      <p:ext uri="{BB962C8B-B14F-4D97-AF65-F5344CB8AC3E}">
        <p14:creationId xmlns:p14="http://schemas.microsoft.com/office/powerpoint/2010/main" val="14926913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FF7D0-E7C5-47E6-8A60-195C4C5360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3477B-B3CC-4678-B0B7-6F1ACA22A2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172421-9C87-41F8-B519-F837BFE83A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1AD13C-D9E0-49F7-A466-D1900F9C796D}" type="datetimeFigureOut">
              <a:rPr lang="en-US" smtClean="0"/>
              <a:t>6/29/2021</a:t>
            </a:fld>
            <a:endParaRPr lang="en-US"/>
          </a:p>
        </p:txBody>
      </p:sp>
      <p:sp>
        <p:nvSpPr>
          <p:cNvPr id="5" name="Footer Placeholder 4">
            <a:extLst>
              <a:ext uri="{FF2B5EF4-FFF2-40B4-BE49-F238E27FC236}">
                <a16:creationId xmlns:a16="http://schemas.microsoft.com/office/drawing/2014/main" id="{3946B2AB-69F2-4521-AD3F-19A5351B1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EEB75C-3ED4-4752-8907-5A849C5976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4EE75-C8CC-4776-8646-FCE586C27B42}" type="slidenum">
              <a:rPr lang="en-US" smtClean="0"/>
              <a:t>‹#›</a:t>
            </a:fld>
            <a:endParaRPr lang="en-US" dirty="0"/>
          </a:p>
        </p:txBody>
      </p:sp>
    </p:spTree>
    <p:extLst>
      <p:ext uri="{BB962C8B-B14F-4D97-AF65-F5344CB8AC3E}">
        <p14:creationId xmlns:p14="http://schemas.microsoft.com/office/powerpoint/2010/main" val="28126127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9.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hyperlink" Target="https://vssc.med.va.gov/VSSCMainApp/products.aspx?PgmArea=59" TargetMode="Externa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vssc.med.va.gov/VSSCMainApp/products.aspx?PgmArea=59" TargetMode="External"/><Relationship Id="rId1" Type="http://schemas.openxmlformats.org/officeDocument/2006/relationships/slideLayout" Target="../slideLayouts/slideLayout39.xm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4.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4.xml"/></Relationships>
</file>

<file path=ppt/slides/_rels/slide5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B7AA50-7F95-4A71-A8A2-BA338EAA27F5}"/>
              </a:ext>
            </a:extLst>
          </p:cNvPr>
          <p:cNvSpPr>
            <a:spLocks noGrp="1"/>
          </p:cNvSpPr>
          <p:nvPr>
            <p:ph type="ctrTitle"/>
          </p:nvPr>
        </p:nvSpPr>
        <p:spPr/>
        <p:txBody>
          <a:bodyPr>
            <a:normAutofit/>
          </a:bodyPr>
          <a:lstStyle/>
          <a:p>
            <a:r>
              <a:rPr lang="en-US" dirty="0">
                <a:solidFill>
                  <a:schemeClr val="tx1"/>
                </a:solidFill>
              </a:rPr>
              <a:t>Managing and Navigating WinRMS</a:t>
            </a:r>
            <a:br>
              <a:rPr lang="en-US" dirty="0">
                <a:solidFill>
                  <a:schemeClr val="tx1"/>
                </a:solidFill>
              </a:rPr>
            </a:br>
            <a:r>
              <a:rPr lang="en-US" sz="4400" dirty="0">
                <a:solidFill>
                  <a:schemeClr val="tx1"/>
                </a:solidFill>
              </a:rPr>
              <a:t>Session 2:  Salary Management</a:t>
            </a:r>
          </a:p>
        </p:txBody>
      </p:sp>
      <p:sp>
        <p:nvSpPr>
          <p:cNvPr id="5" name="Subtitle 4">
            <a:extLst>
              <a:ext uri="{FF2B5EF4-FFF2-40B4-BE49-F238E27FC236}">
                <a16:creationId xmlns:a16="http://schemas.microsoft.com/office/drawing/2014/main" id="{96139B49-CA34-4F89-8785-E2B8CA75DF8B}"/>
              </a:ext>
            </a:extLst>
          </p:cNvPr>
          <p:cNvSpPr>
            <a:spLocks noGrp="1"/>
          </p:cNvSpPr>
          <p:nvPr>
            <p:ph type="subTitle" idx="1"/>
          </p:nvPr>
        </p:nvSpPr>
        <p:spPr/>
        <p:txBody>
          <a:bodyPr>
            <a:normAutofit lnSpcReduction="10000"/>
          </a:bodyPr>
          <a:lstStyle/>
          <a:p>
            <a:r>
              <a:rPr lang="en-US" dirty="0"/>
              <a:t>Jamece Petteway, Supervisory Budget Analyst – Durham</a:t>
            </a:r>
          </a:p>
          <a:p>
            <a:r>
              <a:rPr lang="en-US" dirty="0"/>
              <a:t>Kari Points, Director Research Operations Iowa City</a:t>
            </a:r>
          </a:p>
          <a:p>
            <a:r>
              <a:rPr lang="en-US" dirty="0"/>
              <a:t>Antonio Laracuente, Director Field Operations - ORD</a:t>
            </a:r>
          </a:p>
          <a:p>
            <a:r>
              <a:rPr lang="en-US" dirty="0"/>
              <a:t>June 16, 2021</a:t>
            </a:r>
          </a:p>
        </p:txBody>
      </p:sp>
    </p:spTree>
    <p:extLst>
      <p:ext uri="{BB962C8B-B14F-4D97-AF65-F5344CB8AC3E}">
        <p14:creationId xmlns:p14="http://schemas.microsoft.com/office/powerpoint/2010/main" val="312363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5708-4919-402B-8045-E058752E5E14}"/>
              </a:ext>
            </a:extLst>
          </p:cNvPr>
          <p:cNvSpPr>
            <a:spLocks noGrp="1"/>
          </p:cNvSpPr>
          <p:nvPr>
            <p:ph type="title"/>
          </p:nvPr>
        </p:nvSpPr>
        <p:spPr/>
        <p:txBody>
          <a:bodyPr/>
          <a:lstStyle/>
          <a:p>
            <a:r>
              <a:rPr lang="en-US" dirty="0"/>
              <a:t>How to Download</a:t>
            </a:r>
          </a:p>
        </p:txBody>
      </p:sp>
      <p:sp>
        <p:nvSpPr>
          <p:cNvPr id="3" name="Content Placeholder 2">
            <a:extLst>
              <a:ext uri="{FF2B5EF4-FFF2-40B4-BE49-F238E27FC236}">
                <a16:creationId xmlns:a16="http://schemas.microsoft.com/office/drawing/2014/main" id="{D276FF78-DEC6-4F70-81EA-0348D44306BC}"/>
              </a:ext>
            </a:extLst>
          </p:cNvPr>
          <p:cNvSpPr>
            <a:spLocks noGrp="1"/>
          </p:cNvSpPr>
          <p:nvPr>
            <p:ph idx="1"/>
          </p:nvPr>
        </p:nvSpPr>
        <p:spPr/>
        <p:txBody>
          <a:bodyPr/>
          <a:lstStyle/>
          <a:p>
            <a:r>
              <a:rPr lang="en-US" dirty="0"/>
              <a:t>Key points:</a:t>
            </a:r>
          </a:p>
          <a:p>
            <a:pPr lvl="1"/>
            <a:r>
              <a:rPr lang="en-US" dirty="0"/>
              <a:t>You must have access (clerk or approving official) in VISTA to all salary and all other FCPs you wish to download</a:t>
            </a:r>
          </a:p>
          <a:p>
            <a:pPr lvl="1"/>
            <a:r>
              <a:rPr lang="en-US" dirty="0"/>
              <a:t>You must have these brokers provided by the VISTA folks</a:t>
            </a:r>
          </a:p>
          <a:p>
            <a:pPr lvl="2"/>
            <a:r>
              <a:rPr lang="en-US" dirty="0"/>
              <a:t>CWMail	used to verify the Broker</a:t>
            </a:r>
          </a:p>
          <a:p>
            <a:pPr lvl="2"/>
            <a:r>
              <a:rPr lang="en-US" dirty="0"/>
              <a:t>ARH WINRMS BROKER CONTEXT       WinRMS RPC Broker Context</a:t>
            </a:r>
          </a:p>
          <a:p>
            <a:pPr lvl="1"/>
            <a:r>
              <a:rPr lang="en-US" dirty="0"/>
              <a:t>You must have either RVI1 or RVI2 available – part of WinRMS.  Based on Version of VISTA at your site	</a:t>
            </a:r>
          </a:p>
          <a:p>
            <a:pPr lvl="2"/>
            <a:r>
              <a:rPr lang="en-US" dirty="0"/>
              <a:t>RVI1 full salary download</a:t>
            </a:r>
          </a:p>
          <a:p>
            <a:pPr lvl="2"/>
            <a:r>
              <a:rPr lang="en-US" dirty="0"/>
              <a:t>RVI2 only the FCPs you request</a:t>
            </a:r>
          </a:p>
          <a:p>
            <a:pPr lvl="1"/>
            <a:r>
              <a:rPr lang="en-US" dirty="0"/>
              <a:t>Make sure you have the Salary FCPs setup in WinRMS</a:t>
            </a:r>
          </a:p>
        </p:txBody>
      </p:sp>
    </p:spTree>
    <p:extLst>
      <p:ext uri="{BB962C8B-B14F-4D97-AF65-F5344CB8AC3E}">
        <p14:creationId xmlns:p14="http://schemas.microsoft.com/office/powerpoint/2010/main" val="3364721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F444-D70B-4E3E-A462-7D74404915FB}"/>
              </a:ext>
            </a:extLst>
          </p:cNvPr>
          <p:cNvSpPr>
            <a:spLocks noGrp="1"/>
          </p:cNvSpPr>
          <p:nvPr>
            <p:ph type="title"/>
          </p:nvPr>
        </p:nvSpPr>
        <p:spPr/>
        <p:txBody>
          <a:bodyPr/>
          <a:lstStyle/>
          <a:p>
            <a:r>
              <a:rPr lang="en-US" dirty="0"/>
              <a:t>How to Download Cont.</a:t>
            </a:r>
          </a:p>
        </p:txBody>
      </p:sp>
      <p:pic>
        <p:nvPicPr>
          <p:cNvPr id="4" name="Content Placeholder 3">
            <a:extLst>
              <a:ext uri="{FF2B5EF4-FFF2-40B4-BE49-F238E27FC236}">
                <a16:creationId xmlns:a16="http://schemas.microsoft.com/office/drawing/2014/main" id="{B6421C4A-578C-446E-99D4-60096501FB9C}"/>
              </a:ext>
            </a:extLst>
          </p:cNvPr>
          <p:cNvPicPr>
            <a:picLocks noGrp="1" noChangeAspect="1"/>
          </p:cNvPicPr>
          <p:nvPr>
            <p:ph idx="1"/>
          </p:nvPr>
        </p:nvPicPr>
        <p:blipFill>
          <a:blip r:embed="rId2"/>
          <a:stretch>
            <a:fillRect/>
          </a:stretch>
        </p:blipFill>
        <p:spPr>
          <a:xfrm>
            <a:off x="3642854" y="1825625"/>
            <a:ext cx="4906291" cy="4351338"/>
          </a:xfrm>
          <a:prstGeom prst="rect">
            <a:avLst/>
          </a:prstGeom>
        </p:spPr>
      </p:pic>
    </p:spTree>
    <p:extLst>
      <p:ext uri="{BB962C8B-B14F-4D97-AF65-F5344CB8AC3E}">
        <p14:creationId xmlns:p14="http://schemas.microsoft.com/office/powerpoint/2010/main" val="319462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F444-D70B-4E3E-A462-7D74404915FB}"/>
              </a:ext>
            </a:extLst>
          </p:cNvPr>
          <p:cNvSpPr>
            <a:spLocks noGrp="1"/>
          </p:cNvSpPr>
          <p:nvPr>
            <p:ph type="title"/>
          </p:nvPr>
        </p:nvSpPr>
        <p:spPr/>
        <p:txBody>
          <a:bodyPr/>
          <a:lstStyle/>
          <a:p>
            <a:r>
              <a:rPr lang="en-US" dirty="0"/>
              <a:t>How to Download Cont.</a:t>
            </a:r>
          </a:p>
        </p:txBody>
      </p:sp>
      <p:pic>
        <p:nvPicPr>
          <p:cNvPr id="4" name="Content Placeholder 3">
            <a:extLst>
              <a:ext uri="{FF2B5EF4-FFF2-40B4-BE49-F238E27FC236}">
                <a16:creationId xmlns:a16="http://schemas.microsoft.com/office/drawing/2014/main" id="{77C46DB7-7D23-4EE0-9326-8196A564EB4D}"/>
              </a:ext>
            </a:extLst>
          </p:cNvPr>
          <p:cNvPicPr>
            <a:picLocks noGrp="1" noChangeAspect="1"/>
          </p:cNvPicPr>
          <p:nvPr>
            <p:ph idx="1"/>
          </p:nvPr>
        </p:nvPicPr>
        <p:blipFill>
          <a:blip r:embed="rId2"/>
          <a:stretch>
            <a:fillRect/>
          </a:stretch>
        </p:blipFill>
        <p:spPr>
          <a:xfrm>
            <a:off x="4163166" y="1825625"/>
            <a:ext cx="3865668" cy="4351338"/>
          </a:xfrm>
          <a:prstGeom prst="rect">
            <a:avLst/>
          </a:prstGeom>
        </p:spPr>
      </p:pic>
    </p:spTree>
    <p:extLst>
      <p:ext uri="{BB962C8B-B14F-4D97-AF65-F5344CB8AC3E}">
        <p14:creationId xmlns:p14="http://schemas.microsoft.com/office/powerpoint/2010/main" val="394936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F444-D70B-4E3E-A462-7D74404915FB}"/>
              </a:ext>
            </a:extLst>
          </p:cNvPr>
          <p:cNvSpPr>
            <a:spLocks noGrp="1"/>
          </p:cNvSpPr>
          <p:nvPr>
            <p:ph type="title"/>
          </p:nvPr>
        </p:nvSpPr>
        <p:spPr/>
        <p:txBody>
          <a:bodyPr/>
          <a:lstStyle/>
          <a:p>
            <a:r>
              <a:rPr lang="en-US" dirty="0"/>
              <a:t>How to Download Cont.</a:t>
            </a:r>
          </a:p>
        </p:txBody>
      </p:sp>
      <p:pic>
        <p:nvPicPr>
          <p:cNvPr id="4" name="Content Placeholder 3">
            <a:extLst>
              <a:ext uri="{FF2B5EF4-FFF2-40B4-BE49-F238E27FC236}">
                <a16:creationId xmlns:a16="http://schemas.microsoft.com/office/drawing/2014/main" id="{482122DC-3AE1-45ED-BCF0-26173CBFE2BF}"/>
              </a:ext>
            </a:extLst>
          </p:cNvPr>
          <p:cNvPicPr>
            <a:picLocks noGrp="1" noChangeAspect="1"/>
          </p:cNvPicPr>
          <p:nvPr>
            <p:ph idx="1"/>
          </p:nvPr>
        </p:nvPicPr>
        <p:blipFill>
          <a:blip r:embed="rId2"/>
          <a:stretch>
            <a:fillRect/>
          </a:stretch>
        </p:blipFill>
        <p:spPr>
          <a:xfrm>
            <a:off x="1060690" y="1160206"/>
            <a:ext cx="4327388" cy="5000039"/>
          </a:xfrm>
          <a:prstGeom prst="rect">
            <a:avLst/>
          </a:prstGeom>
        </p:spPr>
      </p:pic>
      <p:pic>
        <p:nvPicPr>
          <p:cNvPr id="5" name="Picture 4">
            <a:extLst>
              <a:ext uri="{FF2B5EF4-FFF2-40B4-BE49-F238E27FC236}">
                <a16:creationId xmlns:a16="http://schemas.microsoft.com/office/drawing/2014/main" id="{932CEC16-916E-46A3-BAD8-B1BE529A5B1B}"/>
              </a:ext>
            </a:extLst>
          </p:cNvPr>
          <p:cNvPicPr>
            <a:picLocks noChangeAspect="1"/>
          </p:cNvPicPr>
          <p:nvPr/>
        </p:nvPicPr>
        <p:blipFill>
          <a:blip r:embed="rId3"/>
          <a:stretch>
            <a:fillRect/>
          </a:stretch>
        </p:blipFill>
        <p:spPr>
          <a:xfrm>
            <a:off x="7039897" y="1133475"/>
            <a:ext cx="4414683" cy="4973307"/>
          </a:xfrm>
          <a:prstGeom prst="rect">
            <a:avLst/>
          </a:prstGeom>
        </p:spPr>
      </p:pic>
    </p:spTree>
    <p:extLst>
      <p:ext uri="{BB962C8B-B14F-4D97-AF65-F5344CB8AC3E}">
        <p14:creationId xmlns:p14="http://schemas.microsoft.com/office/powerpoint/2010/main" val="374466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F444-D70B-4E3E-A462-7D74404915FB}"/>
              </a:ext>
            </a:extLst>
          </p:cNvPr>
          <p:cNvSpPr>
            <a:spLocks noGrp="1"/>
          </p:cNvSpPr>
          <p:nvPr>
            <p:ph type="title"/>
          </p:nvPr>
        </p:nvSpPr>
        <p:spPr>
          <a:xfrm>
            <a:off x="838200" y="1"/>
            <a:ext cx="10515600" cy="1044372"/>
          </a:xfrm>
        </p:spPr>
        <p:txBody>
          <a:bodyPr/>
          <a:lstStyle/>
          <a:p>
            <a:r>
              <a:rPr lang="en-US" dirty="0"/>
              <a:t>How to Download Cont.</a:t>
            </a:r>
          </a:p>
        </p:txBody>
      </p:sp>
      <p:pic>
        <p:nvPicPr>
          <p:cNvPr id="4" name="Content Placeholder 3">
            <a:extLst>
              <a:ext uri="{FF2B5EF4-FFF2-40B4-BE49-F238E27FC236}">
                <a16:creationId xmlns:a16="http://schemas.microsoft.com/office/drawing/2014/main" id="{1D44C0C4-BD9E-4C44-946F-D08B02D30214}"/>
              </a:ext>
            </a:extLst>
          </p:cNvPr>
          <p:cNvPicPr>
            <a:picLocks noGrp="1" noChangeAspect="1"/>
          </p:cNvPicPr>
          <p:nvPr>
            <p:ph idx="1"/>
          </p:nvPr>
        </p:nvPicPr>
        <p:blipFill>
          <a:blip r:embed="rId2"/>
          <a:stretch>
            <a:fillRect/>
          </a:stretch>
        </p:blipFill>
        <p:spPr>
          <a:xfrm>
            <a:off x="705057" y="947956"/>
            <a:ext cx="2324875" cy="2823872"/>
          </a:xfrm>
          <a:prstGeom prst="rect">
            <a:avLst/>
          </a:prstGeom>
        </p:spPr>
      </p:pic>
      <p:pic>
        <p:nvPicPr>
          <p:cNvPr id="5" name="Picture 4">
            <a:extLst>
              <a:ext uri="{FF2B5EF4-FFF2-40B4-BE49-F238E27FC236}">
                <a16:creationId xmlns:a16="http://schemas.microsoft.com/office/drawing/2014/main" id="{9692A19A-5DE7-4DEE-AC4E-6A0D2C5B4411}"/>
              </a:ext>
            </a:extLst>
          </p:cNvPr>
          <p:cNvPicPr>
            <a:picLocks noChangeAspect="1"/>
          </p:cNvPicPr>
          <p:nvPr/>
        </p:nvPicPr>
        <p:blipFill>
          <a:blip r:embed="rId3"/>
          <a:stretch>
            <a:fillRect/>
          </a:stretch>
        </p:blipFill>
        <p:spPr>
          <a:xfrm>
            <a:off x="4140905" y="1807293"/>
            <a:ext cx="3618139" cy="3958098"/>
          </a:xfrm>
          <a:prstGeom prst="rect">
            <a:avLst/>
          </a:prstGeom>
        </p:spPr>
      </p:pic>
      <p:pic>
        <p:nvPicPr>
          <p:cNvPr id="6" name="Picture 5">
            <a:extLst>
              <a:ext uri="{FF2B5EF4-FFF2-40B4-BE49-F238E27FC236}">
                <a16:creationId xmlns:a16="http://schemas.microsoft.com/office/drawing/2014/main" id="{7D30F8C2-874E-411A-8AFD-D72A121673FD}"/>
              </a:ext>
            </a:extLst>
          </p:cNvPr>
          <p:cNvPicPr>
            <a:picLocks noChangeAspect="1"/>
          </p:cNvPicPr>
          <p:nvPr/>
        </p:nvPicPr>
        <p:blipFill>
          <a:blip r:embed="rId4"/>
          <a:stretch>
            <a:fillRect/>
          </a:stretch>
        </p:blipFill>
        <p:spPr>
          <a:xfrm>
            <a:off x="7994699" y="1979357"/>
            <a:ext cx="4039975" cy="3786034"/>
          </a:xfrm>
          <a:prstGeom prst="rect">
            <a:avLst/>
          </a:prstGeom>
        </p:spPr>
      </p:pic>
      <p:pic>
        <p:nvPicPr>
          <p:cNvPr id="3" name="Picture 2">
            <a:extLst>
              <a:ext uri="{FF2B5EF4-FFF2-40B4-BE49-F238E27FC236}">
                <a16:creationId xmlns:a16="http://schemas.microsoft.com/office/drawing/2014/main" id="{0EE7D122-FA8C-4FE1-B178-B22F898C95C2}"/>
              </a:ext>
            </a:extLst>
          </p:cNvPr>
          <p:cNvPicPr>
            <a:picLocks noChangeAspect="1"/>
          </p:cNvPicPr>
          <p:nvPr/>
        </p:nvPicPr>
        <p:blipFill>
          <a:blip r:embed="rId5"/>
          <a:stretch>
            <a:fillRect/>
          </a:stretch>
        </p:blipFill>
        <p:spPr>
          <a:xfrm>
            <a:off x="482559" y="3923309"/>
            <a:ext cx="3102859" cy="1890319"/>
          </a:xfrm>
          <a:prstGeom prst="rect">
            <a:avLst/>
          </a:prstGeom>
        </p:spPr>
      </p:pic>
    </p:spTree>
    <p:extLst>
      <p:ext uri="{BB962C8B-B14F-4D97-AF65-F5344CB8AC3E}">
        <p14:creationId xmlns:p14="http://schemas.microsoft.com/office/powerpoint/2010/main" val="4101268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F444-D70B-4E3E-A462-7D74404915FB}"/>
              </a:ext>
            </a:extLst>
          </p:cNvPr>
          <p:cNvSpPr>
            <a:spLocks noGrp="1"/>
          </p:cNvSpPr>
          <p:nvPr>
            <p:ph type="title"/>
          </p:nvPr>
        </p:nvSpPr>
        <p:spPr>
          <a:xfrm>
            <a:off x="838200" y="0"/>
            <a:ext cx="10515600" cy="1325563"/>
          </a:xfrm>
        </p:spPr>
        <p:txBody>
          <a:bodyPr/>
          <a:lstStyle/>
          <a:p>
            <a:r>
              <a:rPr lang="en-US" dirty="0"/>
              <a:t>How to Download Cont.</a:t>
            </a:r>
          </a:p>
        </p:txBody>
      </p:sp>
      <p:pic>
        <p:nvPicPr>
          <p:cNvPr id="4" name="Picture 3">
            <a:extLst>
              <a:ext uri="{FF2B5EF4-FFF2-40B4-BE49-F238E27FC236}">
                <a16:creationId xmlns:a16="http://schemas.microsoft.com/office/drawing/2014/main" id="{F06D6CA8-D99A-4C03-97B8-510C6DC84D41}"/>
              </a:ext>
            </a:extLst>
          </p:cNvPr>
          <p:cNvPicPr>
            <a:picLocks noChangeAspect="1"/>
          </p:cNvPicPr>
          <p:nvPr/>
        </p:nvPicPr>
        <p:blipFill>
          <a:blip r:embed="rId2"/>
          <a:stretch>
            <a:fillRect/>
          </a:stretch>
        </p:blipFill>
        <p:spPr>
          <a:xfrm>
            <a:off x="3333750" y="1133856"/>
            <a:ext cx="5041673" cy="5076443"/>
          </a:xfrm>
          <a:prstGeom prst="rect">
            <a:avLst/>
          </a:prstGeom>
        </p:spPr>
      </p:pic>
    </p:spTree>
    <p:extLst>
      <p:ext uri="{BB962C8B-B14F-4D97-AF65-F5344CB8AC3E}">
        <p14:creationId xmlns:p14="http://schemas.microsoft.com/office/powerpoint/2010/main" val="2747317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F444-D70B-4E3E-A462-7D74404915FB}"/>
              </a:ext>
            </a:extLst>
          </p:cNvPr>
          <p:cNvSpPr>
            <a:spLocks noGrp="1"/>
          </p:cNvSpPr>
          <p:nvPr>
            <p:ph type="title"/>
          </p:nvPr>
        </p:nvSpPr>
        <p:spPr/>
        <p:txBody>
          <a:bodyPr/>
          <a:lstStyle/>
          <a:p>
            <a:r>
              <a:rPr lang="en-US" dirty="0"/>
              <a:t>After the Download </a:t>
            </a:r>
          </a:p>
        </p:txBody>
      </p:sp>
      <p:sp>
        <p:nvSpPr>
          <p:cNvPr id="3" name="Content Placeholder 2">
            <a:extLst>
              <a:ext uri="{FF2B5EF4-FFF2-40B4-BE49-F238E27FC236}">
                <a16:creationId xmlns:a16="http://schemas.microsoft.com/office/drawing/2014/main" id="{96544FFE-85A8-4B06-8D72-A9BB309E9BDF}"/>
              </a:ext>
            </a:extLst>
          </p:cNvPr>
          <p:cNvSpPr>
            <a:spLocks noGrp="1"/>
          </p:cNvSpPr>
          <p:nvPr>
            <p:ph idx="1"/>
          </p:nvPr>
        </p:nvSpPr>
        <p:spPr/>
        <p:txBody>
          <a:bodyPr/>
          <a:lstStyle/>
          <a:p>
            <a:r>
              <a:rPr lang="en-US" dirty="0"/>
              <a:t>Key points</a:t>
            </a:r>
          </a:p>
          <a:p>
            <a:pPr lvl="1"/>
            <a:r>
              <a:rPr lang="en-US" dirty="0"/>
              <a:t>Once you download you go to Alerts</a:t>
            </a:r>
          </a:p>
          <a:p>
            <a:pPr lvl="2"/>
            <a:r>
              <a:rPr lang="en-US" dirty="0"/>
              <a:t>Sometimes you will download people from PAID that look like they are charged to your FCP but they are not.</a:t>
            </a:r>
          </a:p>
          <a:p>
            <a:pPr lvl="2"/>
            <a:r>
              <a:rPr lang="en-US" dirty="0"/>
              <a:t>Primary reason is the CC (column BB) is a med care Cost Center so they reject to med care</a:t>
            </a:r>
          </a:p>
          <a:p>
            <a:pPr lvl="2"/>
            <a:r>
              <a:rPr lang="en-US" dirty="0"/>
              <a:t>You can remove those transaction by going to Alerts</a:t>
            </a:r>
          </a:p>
          <a:p>
            <a:pPr lvl="2"/>
            <a:r>
              <a:rPr lang="en-US" dirty="0"/>
              <a:t>You may also get additional adjustments from the download that are manual in IFCAP but do not impact FMS (delete those)</a:t>
            </a:r>
          </a:p>
          <a:p>
            <a:pPr lvl="2"/>
            <a:r>
              <a:rPr lang="en-US" dirty="0"/>
              <a:t>New Employees will show in Alerts</a:t>
            </a:r>
          </a:p>
        </p:txBody>
      </p:sp>
    </p:spTree>
    <p:extLst>
      <p:ext uri="{BB962C8B-B14F-4D97-AF65-F5344CB8AC3E}">
        <p14:creationId xmlns:p14="http://schemas.microsoft.com/office/powerpoint/2010/main" val="1053727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BE78B-FFE4-4534-96C5-57137F86F307}"/>
              </a:ext>
            </a:extLst>
          </p:cNvPr>
          <p:cNvSpPr>
            <a:spLocks noGrp="1"/>
          </p:cNvSpPr>
          <p:nvPr>
            <p:ph type="title"/>
          </p:nvPr>
        </p:nvSpPr>
        <p:spPr/>
        <p:txBody>
          <a:bodyPr>
            <a:normAutofit/>
          </a:bodyPr>
          <a:lstStyle/>
          <a:p>
            <a:r>
              <a:rPr lang="en-US" dirty="0"/>
              <a:t>What to do when someone does not show up</a:t>
            </a:r>
          </a:p>
        </p:txBody>
      </p:sp>
      <p:sp>
        <p:nvSpPr>
          <p:cNvPr id="3" name="Content Placeholder 2">
            <a:extLst>
              <a:ext uri="{FF2B5EF4-FFF2-40B4-BE49-F238E27FC236}">
                <a16:creationId xmlns:a16="http://schemas.microsoft.com/office/drawing/2014/main" id="{0AC7ECCA-8CA2-42E9-91D3-9B3E32530FF6}"/>
              </a:ext>
            </a:extLst>
          </p:cNvPr>
          <p:cNvSpPr>
            <a:spLocks noGrp="1"/>
          </p:cNvSpPr>
          <p:nvPr>
            <p:ph idx="1"/>
          </p:nvPr>
        </p:nvSpPr>
        <p:spPr/>
        <p:txBody>
          <a:bodyPr>
            <a:normAutofit/>
          </a:bodyPr>
          <a:lstStyle/>
          <a:p>
            <a:r>
              <a:rPr lang="en-US" dirty="0"/>
              <a:t>Each time a download occurs a file is created in c:\JRMS\data\output.parsed.paid</a:t>
            </a:r>
          </a:p>
          <a:p>
            <a:r>
              <a:rPr lang="en-US" dirty="0"/>
              <a:t>If you use RVI 1 (download script), you can see a listing of the people downloaded from PAID and you can then see what FCP they hit and what CC they are tied to.</a:t>
            </a:r>
          </a:p>
          <a:p>
            <a:r>
              <a:rPr lang="en-US" dirty="0"/>
              <a:t>It is critical that the FCP is accurate because that is what the download script uses to tie to WinRMS.  </a:t>
            </a:r>
          </a:p>
          <a:p>
            <a:r>
              <a:rPr lang="en-US" dirty="0"/>
              <a:t>You can then identify the person and where they are hitting.</a:t>
            </a:r>
          </a:p>
          <a:p>
            <a:r>
              <a:rPr lang="en-US" dirty="0"/>
              <a:t>Primary cause is No or Wrong FCP</a:t>
            </a:r>
          </a:p>
          <a:p>
            <a:endParaRPr lang="en-US" dirty="0"/>
          </a:p>
        </p:txBody>
      </p:sp>
    </p:spTree>
    <p:extLst>
      <p:ext uri="{BB962C8B-B14F-4D97-AF65-F5344CB8AC3E}">
        <p14:creationId xmlns:p14="http://schemas.microsoft.com/office/powerpoint/2010/main" val="272614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6FFA7-1470-4B60-BBC9-C919A519C6B8}"/>
              </a:ext>
            </a:extLst>
          </p:cNvPr>
          <p:cNvSpPr>
            <a:spLocks noGrp="1"/>
          </p:cNvSpPr>
          <p:nvPr>
            <p:ph type="title"/>
          </p:nvPr>
        </p:nvSpPr>
        <p:spPr>
          <a:xfrm>
            <a:off x="838200" y="1167230"/>
            <a:ext cx="10515600" cy="1325563"/>
          </a:xfrm>
        </p:spPr>
        <p:txBody>
          <a:bodyPr>
            <a:normAutofit/>
          </a:bodyPr>
          <a:lstStyle/>
          <a:p>
            <a:r>
              <a:rPr lang="en-US" dirty="0"/>
              <a:t>Recap Problems</a:t>
            </a:r>
            <a:br>
              <a:rPr lang="en-US" dirty="0"/>
            </a:br>
            <a:endParaRPr lang="en-US" dirty="0"/>
          </a:p>
        </p:txBody>
      </p:sp>
      <p:graphicFrame>
        <p:nvGraphicFramePr>
          <p:cNvPr id="4" name="Content Placeholder 3">
            <a:extLst>
              <a:ext uri="{FF2B5EF4-FFF2-40B4-BE49-F238E27FC236}">
                <a16:creationId xmlns:a16="http://schemas.microsoft.com/office/drawing/2014/main" id="{E4954A8C-14BF-43A5-A19B-1155D1C9F606}"/>
              </a:ext>
            </a:extLst>
          </p:cNvPr>
          <p:cNvGraphicFramePr>
            <a:graphicFrameLocks noGrp="1"/>
          </p:cNvGraphicFramePr>
          <p:nvPr>
            <p:ph idx="1"/>
          </p:nvPr>
        </p:nvGraphicFramePr>
        <p:xfrm>
          <a:off x="1263650" y="2853690"/>
          <a:ext cx="9664700" cy="1379220"/>
        </p:xfrm>
        <a:graphic>
          <a:graphicData uri="http://schemas.openxmlformats.org/drawingml/2006/table">
            <a:tbl>
              <a:tblPr/>
              <a:tblGrid>
                <a:gridCol w="1181100">
                  <a:extLst>
                    <a:ext uri="{9D8B030D-6E8A-4147-A177-3AD203B41FA5}">
                      <a16:colId xmlns:a16="http://schemas.microsoft.com/office/drawing/2014/main" val="2238371230"/>
                    </a:ext>
                  </a:extLst>
                </a:gridCol>
                <a:gridCol w="609600">
                  <a:extLst>
                    <a:ext uri="{9D8B030D-6E8A-4147-A177-3AD203B41FA5}">
                      <a16:colId xmlns:a16="http://schemas.microsoft.com/office/drawing/2014/main" val="1693528380"/>
                    </a:ext>
                  </a:extLst>
                </a:gridCol>
                <a:gridCol w="609600">
                  <a:extLst>
                    <a:ext uri="{9D8B030D-6E8A-4147-A177-3AD203B41FA5}">
                      <a16:colId xmlns:a16="http://schemas.microsoft.com/office/drawing/2014/main" val="1139303674"/>
                    </a:ext>
                  </a:extLst>
                </a:gridCol>
                <a:gridCol w="609600">
                  <a:extLst>
                    <a:ext uri="{9D8B030D-6E8A-4147-A177-3AD203B41FA5}">
                      <a16:colId xmlns:a16="http://schemas.microsoft.com/office/drawing/2014/main" val="3077965133"/>
                    </a:ext>
                  </a:extLst>
                </a:gridCol>
                <a:gridCol w="609600">
                  <a:extLst>
                    <a:ext uri="{9D8B030D-6E8A-4147-A177-3AD203B41FA5}">
                      <a16:colId xmlns:a16="http://schemas.microsoft.com/office/drawing/2014/main" val="2398954200"/>
                    </a:ext>
                  </a:extLst>
                </a:gridCol>
                <a:gridCol w="609600">
                  <a:extLst>
                    <a:ext uri="{9D8B030D-6E8A-4147-A177-3AD203B41FA5}">
                      <a16:colId xmlns:a16="http://schemas.microsoft.com/office/drawing/2014/main" val="793150691"/>
                    </a:ext>
                  </a:extLst>
                </a:gridCol>
                <a:gridCol w="609600">
                  <a:extLst>
                    <a:ext uri="{9D8B030D-6E8A-4147-A177-3AD203B41FA5}">
                      <a16:colId xmlns:a16="http://schemas.microsoft.com/office/drawing/2014/main" val="2289014546"/>
                    </a:ext>
                  </a:extLst>
                </a:gridCol>
                <a:gridCol w="609600">
                  <a:extLst>
                    <a:ext uri="{9D8B030D-6E8A-4147-A177-3AD203B41FA5}">
                      <a16:colId xmlns:a16="http://schemas.microsoft.com/office/drawing/2014/main" val="4067773957"/>
                    </a:ext>
                  </a:extLst>
                </a:gridCol>
                <a:gridCol w="647700">
                  <a:extLst>
                    <a:ext uri="{9D8B030D-6E8A-4147-A177-3AD203B41FA5}">
                      <a16:colId xmlns:a16="http://schemas.microsoft.com/office/drawing/2014/main" val="543537886"/>
                    </a:ext>
                  </a:extLst>
                </a:gridCol>
                <a:gridCol w="609600">
                  <a:extLst>
                    <a:ext uri="{9D8B030D-6E8A-4147-A177-3AD203B41FA5}">
                      <a16:colId xmlns:a16="http://schemas.microsoft.com/office/drawing/2014/main" val="3298920969"/>
                    </a:ext>
                  </a:extLst>
                </a:gridCol>
                <a:gridCol w="609600">
                  <a:extLst>
                    <a:ext uri="{9D8B030D-6E8A-4147-A177-3AD203B41FA5}">
                      <a16:colId xmlns:a16="http://schemas.microsoft.com/office/drawing/2014/main" val="3929778167"/>
                    </a:ext>
                  </a:extLst>
                </a:gridCol>
                <a:gridCol w="2349500">
                  <a:extLst>
                    <a:ext uri="{9D8B030D-6E8A-4147-A177-3AD203B41FA5}">
                      <a16:colId xmlns:a16="http://schemas.microsoft.com/office/drawing/2014/main" val="1277578"/>
                    </a:ext>
                  </a:extLst>
                </a:gridCol>
              </a:tblGrid>
              <a:tr h="190500">
                <a:tc>
                  <a:txBody>
                    <a:bodyPr/>
                    <a:lstStyle/>
                    <a:p>
                      <a:pPr algn="l" fontAlgn="b"/>
                      <a:r>
                        <a:rPr lang="en-US" sz="1100" b="0" i="0" u="none" strike="noStrike" dirty="0">
                          <a:solidFill>
                            <a:srgbClr val="000000"/>
                          </a:solidFill>
                          <a:effectLst/>
                          <a:latin typeface="Calibri" panose="020F0502020204030204" pitchFamily="34" charset="0"/>
                        </a:rPr>
                        <a:t>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plan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GradeStep1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GradeStep2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hours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column AB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Column BB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000237"/>
                  </a:ext>
                </a:extLst>
              </a:tr>
              <a:tr h="190500">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GS/CA/SL/GW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GS/CA/SL/GW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4485.05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8124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missing in download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931694"/>
                  </a:ext>
                </a:extLst>
              </a:tr>
              <a:tr h="161925">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GS/CA/SL/GW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GS/CA/SL/GW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8101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Reject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6468874"/>
                  </a:ext>
                </a:extLst>
              </a:tr>
              <a:tr h="190500">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GS/CA/SL/GW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GS/CA/SL/GW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8613.21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8402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100" b="0" i="0" u="none" strike="noStrike" dirty="0">
                          <a:solidFill>
                            <a:srgbClr val="000000"/>
                          </a:solidFill>
                          <a:effectLst/>
                          <a:latin typeface="Calibri" panose="020F0502020204030204" pitchFamily="34" charset="0"/>
                        </a:rPr>
                        <a:t>8402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showed in download but not research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577276"/>
                  </a:ext>
                </a:extLst>
              </a:tr>
            </a:tbl>
          </a:graphicData>
        </a:graphic>
      </p:graphicFrame>
    </p:spTree>
    <p:extLst>
      <p:ext uri="{BB962C8B-B14F-4D97-AF65-F5344CB8AC3E}">
        <p14:creationId xmlns:p14="http://schemas.microsoft.com/office/powerpoint/2010/main" val="1825113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F444-D70B-4E3E-A462-7D74404915FB}"/>
              </a:ext>
            </a:extLst>
          </p:cNvPr>
          <p:cNvSpPr>
            <a:spLocks noGrp="1"/>
          </p:cNvSpPr>
          <p:nvPr>
            <p:ph type="title"/>
          </p:nvPr>
        </p:nvSpPr>
        <p:spPr/>
        <p:txBody>
          <a:bodyPr/>
          <a:lstStyle/>
          <a:p>
            <a:r>
              <a:rPr lang="en-US" dirty="0"/>
              <a:t>Correct Alerts</a:t>
            </a:r>
          </a:p>
        </p:txBody>
      </p:sp>
      <p:sp>
        <p:nvSpPr>
          <p:cNvPr id="3" name="Content Placeholder 2">
            <a:extLst>
              <a:ext uri="{FF2B5EF4-FFF2-40B4-BE49-F238E27FC236}">
                <a16:creationId xmlns:a16="http://schemas.microsoft.com/office/drawing/2014/main" id="{96544FFE-85A8-4B06-8D72-A9BB309E9BDF}"/>
              </a:ext>
            </a:extLst>
          </p:cNvPr>
          <p:cNvSpPr>
            <a:spLocks noGrp="1"/>
          </p:cNvSpPr>
          <p:nvPr>
            <p:ph idx="1"/>
          </p:nvPr>
        </p:nvSpPr>
        <p:spPr/>
        <p:txBody>
          <a:bodyPr/>
          <a:lstStyle/>
          <a:p>
            <a:r>
              <a:rPr lang="en-US" dirty="0"/>
              <a:t>For those who are not in Research but downloaded -  go to alerts and remove.  Note:  Use Delete Alerts Only when removing an employee that is not supposed to be there.  Do not use for purchase transactions as it only deletes the alert and not the transaction in WinRMS. If the employee is not corrected by payroll, they will continue to download.</a:t>
            </a:r>
          </a:p>
          <a:p>
            <a:endParaRPr lang="en-US" dirty="0"/>
          </a:p>
        </p:txBody>
      </p:sp>
      <p:grpSp>
        <p:nvGrpSpPr>
          <p:cNvPr id="10" name="Group 9">
            <a:extLst>
              <a:ext uri="{FF2B5EF4-FFF2-40B4-BE49-F238E27FC236}">
                <a16:creationId xmlns:a16="http://schemas.microsoft.com/office/drawing/2014/main" id="{D3CD591C-DE84-4C93-B5FA-F72C9CB0F028}"/>
              </a:ext>
            </a:extLst>
          </p:cNvPr>
          <p:cNvGrpSpPr/>
          <p:nvPr/>
        </p:nvGrpSpPr>
        <p:grpSpPr>
          <a:xfrm>
            <a:off x="1119231" y="4591539"/>
            <a:ext cx="10234569" cy="1078697"/>
            <a:chOff x="1119231" y="3543285"/>
            <a:chExt cx="10234569" cy="1078697"/>
          </a:xfrm>
        </p:grpSpPr>
        <p:pic>
          <p:nvPicPr>
            <p:cNvPr id="6" name="Picture 5">
              <a:extLst>
                <a:ext uri="{FF2B5EF4-FFF2-40B4-BE49-F238E27FC236}">
                  <a16:creationId xmlns:a16="http://schemas.microsoft.com/office/drawing/2014/main" id="{215E23C3-C579-4082-8375-9A645E0967AA}"/>
                </a:ext>
              </a:extLst>
            </p:cNvPr>
            <p:cNvPicPr>
              <a:picLocks noChangeAspect="1"/>
            </p:cNvPicPr>
            <p:nvPr/>
          </p:nvPicPr>
          <p:blipFill>
            <a:blip r:embed="rId2"/>
            <a:stretch>
              <a:fillRect/>
            </a:stretch>
          </p:blipFill>
          <p:spPr>
            <a:xfrm>
              <a:off x="1119231" y="3543285"/>
              <a:ext cx="10234569" cy="1078697"/>
            </a:xfrm>
            <a:prstGeom prst="rect">
              <a:avLst/>
            </a:prstGeom>
            <a:solidFill>
              <a:schemeClr val="tx1"/>
            </a:solidFill>
          </p:spPr>
        </p:pic>
        <p:sp>
          <p:nvSpPr>
            <p:cNvPr id="7" name="Rectangle 6">
              <a:extLst>
                <a:ext uri="{FF2B5EF4-FFF2-40B4-BE49-F238E27FC236}">
                  <a16:creationId xmlns:a16="http://schemas.microsoft.com/office/drawing/2014/main" id="{5F1A0198-4BA3-4949-819D-4486A2021949}"/>
                </a:ext>
              </a:extLst>
            </p:cNvPr>
            <p:cNvSpPr/>
            <p:nvPr/>
          </p:nvSpPr>
          <p:spPr>
            <a:xfrm>
              <a:off x="2390863" y="3619850"/>
              <a:ext cx="2139193" cy="25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01C191D-EE47-4D47-9F73-92FBC988A2BF}"/>
                </a:ext>
              </a:extLst>
            </p:cNvPr>
            <p:cNvSpPr/>
            <p:nvPr/>
          </p:nvSpPr>
          <p:spPr>
            <a:xfrm>
              <a:off x="7333377" y="3599201"/>
              <a:ext cx="2139193" cy="251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Oval 3">
            <a:extLst>
              <a:ext uri="{FF2B5EF4-FFF2-40B4-BE49-F238E27FC236}">
                <a16:creationId xmlns:a16="http://schemas.microsoft.com/office/drawing/2014/main" id="{FE385FAC-483C-424A-BB15-A593FA343235}"/>
              </a:ext>
            </a:extLst>
          </p:cNvPr>
          <p:cNvSpPr/>
          <p:nvPr/>
        </p:nvSpPr>
        <p:spPr>
          <a:xfrm>
            <a:off x="2390863" y="5235684"/>
            <a:ext cx="696286" cy="41070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1844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CB4-8A02-4188-B7D8-700DBD37355E}"/>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99DDC25-CB90-413A-AE0C-B2116CE4C516}"/>
              </a:ext>
            </a:extLst>
          </p:cNvPr>
          <p:cNvSpPr>
            <a:spLocks noGrp="1"/>
          </p:cNvSpPr>
          <p:nvPr>
            <p:ph idx="1"/>
          </p:nvPr>
        </p:nvSpPr>
        <p:spPr/>
        <p:txBody>
          <a:bodyPr>
            <a:normAutofit/>
          </a:bodyPr>
          <a:lstStyle/>
          <a:p>
            <a:endParaRPr lang="en-US" dirty="0"/>
          </a:p>
          <a:p>
            <a:r>
              <a:rPr lang="en-US" sz="2400" dirty="0"/>
              <a:t>4 Sessions</a:t>
            </a:r>
          </a:p>
          <a:p>
            <a:pPr lvl="1"/>
            <a:r>
              <a:rPr lang="en-US" sz="2200" dirty="0"/>
              <a:t>TDAs – Allocations and Distributions including Prior Year – June 15</a:t>
            </a:r>
          </a:p>
          <a:p>
            <a:pPr lvl="1"/>
            <a:r>
              <a:rPr lang="en-US" sz="2200" dirty="0">
                <a:highlight>
                  <a:srgbClr val="FFFF00"/>
                </a:highlight>
              </a:rPr>
              <a:t>Salary Management  - June 16</a:t>
            </a:r>
          </a:p>
          <a:p>
            <a:pPr lvl="1"/>
            <a:r>
              <a:rPr lang="en-US" sz="2200" dirty="0"/>
              <a:t>How to Manage the Noise in WinRMS – June 22</a:t>
            </a:r>
          </a:p>
          <a:p>
            <a:pPr lvl="1"/>
            <a:r>
              <a:rPr lang="en-US" sz="2200" dirty="0"/>
              <a:t>Setting up Accounts, Expense Transfers and Split Account Transactions – June 23</a:t>
            </a:r>
          </a:p>
          <a:p>
            <a:endParaRPr lang="en-US" sz="2400" dirty="0"/>
          </a:p>
          <a:p>
            <a:pPr marL="914400" lvl="2" indent="0">
              <a:buNone/>
            </a:pPr>
            <a:endParaRPr lang="en-US" sz="2000" dirty="0"/>
          </a:p>
        </p:txBody>
      </p:sp>
    </p:spTree>
    <p:extLst>
      <p:ext uri="{BB962C8B-B14F-4D97-AF65-F5344CB8AC3E}">
        <p14:creationId xmlns:p14="http://schemas.microsoft.com/office/powerpoint/2010/main" val="3134303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11B83-9B95-4587-B25C-349BA1A1A69D}"/>
              </a:ext>
            </a:extLst>
          </p:cNvPr>
          <p:cNvSpPr>
            <a:spLocks noGrp="1"/>
          </p:cNvSpPr>
          <p:nvPr>
            <p:ph type="title"/>
          </p:nvPr>
        </p:nvSpPr>
        <p:spPr/>
        <p:txBody>
          <a:bodyPr/>
          <a:lstStyle/>
          <a:p>
            <a:r>
              <a:rPr lang="en-US" dirty="0"/>
              <a:t>How to Setup New Employees</a:t>
            </a:r>
          </a:p>
        </p:txBody>
      </p:sp>
      <p:sp>
        <p:nvSpPr>
          <p:cNvPr id="3" name="Content Placeholder 2">
            <a:extLst>
              <a:ext uri="{FF2B5EF4-FFF2-40B4-BE49-F238E27FC236}">
                <a16:creationId xmlns:a16="http://schemas.microsoft.com/office/drawing/2014/main" id="{E442D190-959C-4070-A708-05C468F5E17D}"/>
              </a:ext>
            </a:extLst>
          </p:cNvPr>
          <p:cNvSpPr>
            <a:spLocks noGrp="1"/>
          </p:cNvSpPr>
          <p:nvPr>
            <p:ph idx="1"/>
          </p:nvPr>
        </p:nvSpPr>
        <p:spPr/>
        <p:txBody>
          <a:bodyPr/>
          <a:lstStyle/>
          <a:p>
            <a:r>
              <a:rPr lang="en-US" dirty="0"/>
              <a:t>When there is a new employee to a Research FCP, it will automatically download the data and show-up in Alerts. </a:t>
            </a:r>
          </a:p>
          <a:p>
            <a:r>
              <a:rPr lang="en-US" dirty="0"/>
              <a:t>You will want to click on the Alert and Add New Employee Record.</a:t>
            </a:r>
          </a:p>
          <a:p>
            <a:r>
              <a:rPr lang="en-US" dirty="0"/>
              <a:t>All the Data will be there except for the Account Information.  </a:t>
            </a:r>
          </a:p>
          <a:p>
            <a:r>
              <a:rPr lang="en-US" dirty="0"/>
              <a:t>You will want to change the employee to reflect the account(s) it should be charged to each quarter.</a:t>
            </a:r>
          </a:p>
          <a:p>
            <a:r>
              <a:rPr lang="en-US" dirty="0"/>
              <a:t>Note:  You will need an entry for each quarter going back to the beginning of the fiscal year.</a:t>
            </a:r>
          </a:p>
        </p:txBody>
      </p:sp>
    </p:spTree>
    <p:extLst>
      <p:ext uri="{BB962C8B-B14F-4D97-AF65-F5344CB8AC3E}">
        <p14:creationId xmlns:p14="http://schemas.microsoft.com/office/powerpoint/2010/main" val="429190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86BDB-9973-40D2-9AC4-5B5AE4E236A6}"/>
              </a:ext>
            </a:extLst>
          </p:cNvPr>
          <p:cNvSpPr>
            <a:spLocks noGrp="1"/>
          </p:cNvSpPr>
          <p:nvPr>
            <p:ph type="title"/>
          </p:nvPr>
        </p:nvSpPr>
        <p:spPr/>
        <p:txBody>
          <a:bodyPr/>
          <a:lstStyle/>
          <a:p>
            <a:r>
              <a:rPr lang="en-US" dirty="0"/>
              <a:t>New Employee Screen</a:t>
            </a:r>
          </a:p>
        </p:txBody>
      </p:sp>
      <p:pic>
        <p:nvPicPr>
          <p:cNvPr id="4" name="Content Placeholder 3">
            <a:extLst>
              <a:ext uri="{FF2B5EF4-FFF2-40B4-BE49-F238E27FC236}">
                <a16:creationId xmlns:a16="http://schemas.microsoft.com/office/drawing/2014/main" id="{869B039B-74A0-485F-AB9A-2CBAE4ED112A}"/>
              </a:ext>
            </a:extLst>
          </p:cNvPr>
          <p:cNvPicPr>
            <a:picLocks noGrp="1" noChangeAspect="1"/>
          </p:cNvPicPr>
          <p:nvPr>
            <p:ph idx="1"/>
          </p:nvPr>
        </p:nvPicPr>
        <p:blipFill>
          <a:blip r:embed="rId2"/>
          <a:stretch>
            <a:fillRect/>
          </a:stretch>
        </p:blipFill>
        <p:spPr>
          <a:xfrm>
            <a:off x="4617526" y="1825625"/>
            <a:ext cx="2956947" cy="4351338"/>
          </a:xfrm>
          <a:prstGeom prst="rect">
            <a:avLst/>
          </a:prstGeom>
        </p:spPr>
      </p:pic>
      <p:sp>
        <p:nvSpPr>
          <p:cNvPr id="5" name="Rectangle 4">
            <a:extLst>
              <a:ext uri="{FF2B5EF4-FFF2-40B4-BE49-F238E27FC236}">
                <a16:creationId xmlns:a16="http://schemas.microsoft.com/office/drawing/2014/main" id="{BE9144E9-F75C-4CAA-8398-47B4DC00390F}"/>
              </a:ext>
            </a:extLst>
          </p:cNvPr>
          <p:cNvSpPr/>
          <p:nvPr/>
        </p:nvSpPr>
        <p:spPr>
          <a:xfrm>
            <a:off x="6417578" y="3250734"/>
            <a:ext cx="1110143" cy="12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23C41F4-1517-4C14-94DC-D42FE9AD985C}"/>
              </a:ext>
            </a:extLst>
          </p:cNvPr>
          <p:cNvSpPr/>
          <p:nvPr/>
        </p:nvSpPr>
        <p:spPr>
          <a:xfrm>
            <a:off x="6417578" y="3816991"/>
            <a:ext cx="511728" cy="125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955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4D874-8401-455B-A91D-90012E4654E9}"/>
              </a:ext>
            </a:extLst>
          </p:cNvPr>
          <p:cNvSpPr>
            <a:spLocks noGrp="1"/>
          </p:cNvSpPr>
          <p:nvPr>
            <p:ph type="title"/>
          </p:nvPr>
        </p:nvSpPr>
        <p:spPr/>
        <p:txBody>
          <a:bodyPr/>
          <a:lstStyle/>
          <a:p>
            <a:r>
              <a:rPr lang="en-US" dirty="0"/>
              <a:t>How to Setup New Employees</a:t>
            </a:r>
          </a:p>
        </p:txBody>
      </p:sp>
      <p:pic>
        <p:nvPicPr>
          <p:cNvPr id="7" name="Content Placeholder 6">
            <a:extLst>
              <a:ext uri="{FF2B5EF4-FFF2-40B4-BE49-F238E27FC236}">
                <a16:creationId xmlns:a16="http://schemas.microsoft.com/office/drawing/2014/main" id="{56B14DFD-606C-44F3-9BE5-6A1FE439567A}"/>
              </a:ext>
            </a:extLst>
          </p:cNvPr>
          <p:cNvPicPr>
            <a:picLocks noGrp="1" noChangeAspect="1"/>
          </p:cNvPicPr>
          <p:nvPr>
            <p:ph idx="1"/>
          </p:nvPr>
        </p:nvPicPr>
        <p:blipFill>
          <a:blip r:embed="rId2"/>
          <a:stretch>
            <a:fillRect/>
          </a:stretch>
        </p:blipFill>
        <p:spPr>
          <a:xfrm>
            <a:off x="2579461" y="1299410"/>
            <a:ext cx="6603441" cy="4781300"/>
          </a:xfrm>
          <a:prstGeom prst="rect">
            <a:avLst/>
          </a:prstGeom>
        </p:spPr>
      </p:pic>
      <p:cxnSp>
        <p:nvCxnSpPr>
          <p:cNvPr id="9" name="Straight Arrow Connector 8">
            <a:extLst>
              <a:ext uri="{FF2B5EF4-FFF2-40B4-BE49-F238E27FC236}">
                <a16:creationId xmlns:a16="http://schemas.microsoft.com/office/drawing/2014/main" id="{D57C11E1-73A9-421F-86CF-82192641D5B8}"/>
              </a:ext>
            </a:extLst>
          </p:cNvPr>
          <p:cNvCxnSpPr>
            <a:cxnSpLocks/>
          </p:cNvCxnSpPr>
          <p:nvPr/>
        </p:nvCxnSpPr>
        <p:spPr>
          <a:xfrm>
            <a:off x="1480503" y="2333642"/>
            <a:ext cx="1124125" cy="302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B79E539-4CCF-4AE0-9D9F-4EC51921F9BD}"/>
              </a:ext>
            </a:extLst>
          </p:cNvPr>
          <p:cNvCxnSpPr>
            <a:cxnSpLocks/>
          </p:cNvCxnSpPr>
          <p:nvPr/>
        </p:nvCxnSpPr>
        <p:spPr>
          <a:xfrm flipH="1">
            <a:off x="9001387" y="1988191"/>
            <a:ext cx="1291905" cy="729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E627A9F-3A8A-4490-A7F2-E8E8EFE4ADCC}"/>
              </a:ext>
            </a:extLst>
          </p:cNvPr>
          <p:cNvSpPr txBox="1"/>
          <p:nvPr/>
        </p:nvSpPr>
        <p:spPr>
          <a:xfrm>
            <a:off x="511728" y="1965104"/>
            <a:ext cx="1098958" cy="646331"/>
          </a:xfrm>
          <a:prstGeom prst="rect">
            <a:avLst/>
          </a:prstGeom>
          <a:noFill/>
        </p:spPr>
        <p:txBody>
          <a:bodyPr wrap="square" rtlCol="0">
            <a:spAutoFit/>
          </a:bodyPr>
          <a:lstStyle/>
          <a:p>
            <a:r>
              <a:rPr lang="en-US" dirty="0"/>
              <a:t>Click on Entry #1</a:t>
            </a:r>
          </a:p>
        </p:txBody>
      </p:sp>
      <p:sp>
        <p:nvSpPr>
          <p:cNvPr id="13" name="TextBox 12">
            <a:extLst>
              <a:ext uri="{FF2B5EF4-FFF2-40B4-BE49-F238E27FC236}">
                <a16:creationId xmlns:a16="http://schemas.microsoft.com/office/drawing/2014/main" id="{2182482F-C93B-427B-8C1D-23DB5322378A}"/>
              </a:ext>
            </a:extLst>
          </p:cNvPr>
          <p:cNvSpPr txBox="1"/>
          <p:nvPr/>
        </p:nvSpPr>
        <p:spPr>
          <a:xfrm>
            <a:off x="10209402" y="1577130"/>
            <a:ext cx="1694576" cy="646331"/>
          </a:xfrm>
          <a:prstGeom prst="rect">
            <a:avLst/>
          </a:prstGeom>
          <a:noFill/>
        </p:spPr>
        <p:txBody>
          <a:bodyPr wrap="square" rtlCol="0">
            <a:spAutoFit/>
          </a:bodyPr>
          <a:lstStyle/>
          <a:p>
            <a:r>
              <a:rPr lang="en-US" dirty="0"/>
              <a:t>Select 1</a:t>
            </a:r>
            <a:r>
              <a:rPr lang="en-US" baseline="30000" dirty="0"/>
              <a:t>st</a:t>
            </a:r>
            <a:r>
              <a:rPr lang="en-US" dirty="0"/>
              <a:t> PP in Qtr. 1</a:t>
            </a:r>
          </a:p>
        </p:txBody>
      </p:sp>
    </p:spTree>
    <p:extLst>
      <p:ext uri="{BB962C8B-B14F-4D97-AF65-F5344CB8AC3E}">
        <p14:creationId xmlns:p14="http://schemas.microsoft.com/office/powerpoint/2010/main" val="3413338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7768-0035-4A3A-8890-A65F532E33D7}"/>
              </a:ext>
            </a:extLst>
          </p:cNvPr>
          <p:cNvSpPr>
            <a:spLocks noGrp="1"/>
          </p:cNvSpPr>
          <p:nvPr>
            <p:ph type="title"/>
          </p:nvPr>
        </p:nvSpPr>
        <p:spPr/>
        <p:txBody>
          <a:bodyPr/>
          <a:lstStyle/>
          <a:p>
            <a:r>
              <a:rPr lang="en-US" dirty="0"/>
              <a:t>How to Setup New Employees</a:t>
            </a:r>
          </a:p>
        </p:txBody>
      </p:sp>
      <p:pic>
        <p:nvPicPr>
          <p:cNvPr id="4" name="Content Placeholder 3">
            <a:extLst>
              <a:ext uri="{FF2B5EF4-FFF2-40B4-BE49-F238E27FC236}">
                <a16:creationId xmlns:a16="http://schemas.microsoft.com/office/drawing/2014/main" id="{26B47A48-2E6E-4841-8489-77B7601A6B7E}"/>
              </a:ext>
            </a:extLst>
          </p:cNvPr>
          <p:cNvPicPr>
            <a:picLocks noGrp="1" noChangeAspect="1"/>
          </p:cNvPicPr>
          <p:nvPr>
            <p:ph idx="1"/>
          </p:nvPr>
        </p:nvPicPr>
        <p:blipFill>
          <a:blip r:embed="rId2"/>
          <a:stretch>
            <a:fillRect/>
          </a:stretch>
        </p:blipFill>
        <p:spPr>
          <a:xfrm>
            <a:off x="2946810" y="1253632"/>
            <a:ext cx="6559130" cy="4749216"/>
          </a:xfrm>
          <a:prstGeom prst="rect">
            <a:avLst/>
          </a:prstGeom>
        </p:spPr>
      </p:pic>
      <p:sp>
        <p:nvSpPr>
          <p:cNvPr id="5" name="TextBox 4">
            <a:extLst>
              <a:ext uri="{FF2B5EF4-FFF2-40B4-BE49-F238E27FC236}">
                <a16:creationId xmlns:a16="http://schemas.microsoft.com/office/drawing/2014/main" id="{E76A7C72-41B9-4513-BD39-1F0DF5DBD2B3}"/>
              </a:ext>
            </a:extLst>
          </p:cNvPr>
          <p:cNvSpPr txBox="1"/>
          <p:nvPr/>
        </p:nvSpPr>
        <p:spPr>
          <a:xfrm>
            <a:off x="9890621" y="3090803"/>
            <a:ext cx="1635853" cy="2862322"/>
          </a:xfrm>
          <a:prstGeom prst="rect">
            <a:avLst/>
          </a:prstGeom>
          <a:noFill/>
        </p:spPr>
        <p:txBody>
          <a:bodyPr wrap="square" rtlCol="0">
            <a:spAutoFit/>
          </a:bodyPr>
          <a:lstStyle/>
          <a:p>
            <a:r>
              <a:rPr lang="en-US" dirty="0"/>
              <a:t>This is where you can split the employee amongst the Accounts.  Enter the % of the employee salary that you want charged to this account.</a:t>
            </a:r>
          </a:p>
        </p:txBody>
      </p:sp>
      <p:cxnSp>
        <p:nvCxnSpPr>
          <p:cNvPr id="7" name="Straight Arrow Connector 6">
            <a:extLst>
              <a:ext uri="{FF2B5EF4-FFF2-40B4-BE49-F238E27FC236}">
                <a16:creationId xmlns:a16="http://schemas.microsoft.com/office/drawing/2014/main" id="{DAE0CEB6-2883-45D9-9D2D-DB13E7EED0D5}"/>
              </a:ext>
            </a:extLst>
          </p:cNvPr>
          <p:cNvCxnSpPr/>
          <p:nvPr/>
        </p:nvCxnSpPr>
        <p:spPr>
          <a:xfrm flipH="1" flipV="1">
            <a:off x="9093666" y="3103927"/>
            <a:ext cx="679508" cy="125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23697EE-A86A-48DD-A50E-7CFB19FCA821}"/>
              </a:ext>
            </a:extLst>
          </p:cNvPr>
          <p:cNvCxnSpPr/>
          <p:nvPr/>
        </p:nvCxnSpPr>
        <p:spPr>
          <a:xfrm flipH="1">
            <a:off x="9169167" y="2239861"/>
            <a:ext cx="973123" cy="436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E699461-AAA6-4C2B-9488-164FDB22386D}"/>
              </a:ext>
            </a:extLst>
          </p:cNvPr>
          <p:cNvCxnSpPr/>
          <p:nvPr/>
        </p:nvCxnSpPr>
        <p:spPr>
          <a:xfrm flipH="1">
            <a:off x="9170851" y="2273417"/>
            <a:ext cx="1004995" cy="568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6C2F41B-08A5-45AC-B6CC-15C118A2702E}"/>
              </a:ext>
            </a:extLst>
          </p:cNvPr>
          <p:cNvSpPr txBox="1"/>
          <p:nvPr/>
        </p:nvSpPr>
        <p:spPr>
          <a:xfrm>
            <a:off x="10259736" y="1978188"/>
            <a:ext cx="1518407" cy="923330"/>
          </a:xfrm>
          <a:prstGeom prst="rect">
            <a:avLst/>
          </a:prstGeom>
          <a:noFill/>
        </p:spPr>
        <p:txBody>
          <a:bodyPr wrap="square" rtlCol="0">
            <a:spAutoFit/>
          </a:bodyPr>
          <a:lstStyle/>
          <a:p>
            <a:r>
              <a:rPr lang="en-US" dirty="0"/>
              <a:t>Select the FCP and Account Number</a:t>
            </a:r>
          </a:p>
        </p:txBody>
      </p:sp>
    </p:spTree>
    <p:extLst>
      <p:ext uri="{BB962C8B-B14F-4D97-AF65-F5344CB8AC3E}">
        <p14:creationId xmlns:p14="http://schemas.microsoft.com/office/powerpoint/2010/main" val="2497210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4AF1-DCBF-4B7A-9B05-C7BAF4D33514}"/>
              </a:ext>
            </a:extLst>
          </p:cNvPr>
          <p:cNvSpPr>
            <a:spLocks noGrp="1"/>
          </p:cNvSpPr>
          <p:nvPr>
            <p:ph type="title"/>
          </p:nvPr>
        </p:nvSpPr>
        <p:spPr/>
        <p:txBody>
          <a:bodyPr/>
          <a:lstStyle/>
          <a:p>
            <a:r>
              <a:rPr lang="en-US" dirty="0"/>
              <a:t>How to Setup New Employees</a:t>
            </a:r>
          </a:p>
        </p:txBody>
      </p:sp>
      <p:pic>
        <p:nvPicPr>
          <p:cNvPr id="4" name="Content Placeholder 3">
            <a:extLst>
              <a:ext uri="{FF2B5EF4-FFF2-40B4-BE49-F238E27FC236}">
                <a16:creationId xmlns:a16="http://schemas.microsoft.com/office/drawing/2014/main" id="{68DF70F2-A0AD-4EAC-A3B9-F98609E83EBA}"/>
              </a:ext>
            </a:extLst>
          </p:cNvPr>
          <p:cNvPicPr>
            <a:picLocks noGrp="1" noChangeAspect="1"/>
          </p:cNvPicPr>
          <p:nvPr>
            <p:ph idx="1"/>
          </p:nvPr>
        </p:nvPicPr>
        <p:blipFill>
          <a:blip r:embed="rId2"/>
          <a:stretch>
            <a:fillRect/>
          </a:stretch>
        </p:blipFill>
        <p:spPr>
          <a:xfrm>
            <a:off x="3091189" y="1825625"/>
            <a:ext cx="6009622" cy="4351338"/>
          </a:xfrm>
          <a:prstGeom prst="rect">
            <a:avLst/>
          </a:prstGeom>
        </p:spPr>
      </p:pic>
      <p:sp>
        <p:nvSpPr>
          <p:cNvPr id="5" name="TextBox 4">
            <a:extLst>
              <a:ext uri="{FF2B5EF4-FFF2-40B4-BE49-F238E27FC236}">
                <a16:creationId xmlns:a16="http://schemas.microsoft.com/office/drawing/2014/main" id="{B3856FD2-7965-4B1A-949D-AFC465C1BDD0}"/>
              </a:ext>
            </a:extLst>
          </p:cNvPr>
          <p:cNvSpPr txBox="1"/>
          <p:nvPr/>
        </p:nvSpPr>
        <p:spPr>
          <a:xfrm>
            <a:off x="453006" y="2097248"/>
            <a:ext cx="1853966" cy="3139321"/>
          </a:xfrm>
          <a:prstGeom prst="rect">
            <a:avLst/>
          </a:prstGeom>
          <a:noFill/>
        </p:spPr>
        <p:txBody>
          <a:bodyPr wrap="square" rtlCol="0">
            <a:spAutoFit/>
          </a:bodyPr>
          <a:lstStyle/>
          <a:p>
            <a:r>
              <a:rPr lang="en-US" dirty="0"/>
              <a:t>If you are splitting the employee costs amongst multiple accounts, you will  need one entry per quarter for each account.  The percent needs to total 100%</a:t>
            </a:r>
          </a:p>
        </p:txBody>
      </p:sp>
    </p:spTree>
    <p:extLst>
      <p:ext uri="{BB962C8B-B14F-4D97-AF65-F5344CB8AC3E}">
        <p14:creationId xmlns:p14="http://schemas.microsoft.com/office/powerpoint/2010/main" val="1438260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66DB-60EA-4824-8964-7C3BBC9FD154}"/>
              </a:ext>
            </a:extLst>
          </p:cNvPr>
          <p:cNvSpPr>
            <a:spLocks noGrp="1"/>
          </p:cNvSpPr>
          <p:nvPr>
            <p:ph type="title"/>
          </p:nvPr>
        </p:nvSpPr>
        <p:spPr/>
        <p:txBody>
          <a:bodyPr/>
          <a:lstStyle/>
          <a:p>
            <a:r>
              <a:rPr lang="en-US" dirty="0"/>
              <a:t>How to Set-up New Employees</a:t>
            </a:r>
          </a:p>
        </p:txBody>
      </p:sp>
      <p:pic>
        <p:nvPicPr>
          <p:cNvPr id="4" name="Content Placeholder 3">
            <a:extLst>
              <a:ext uri="{FF2B5EF4-FFF2-40B4-BE49-F238E27FC236}">
                <a16:creationId xmlns:a16="http://schemas.microsoft.com/office/drawing/2014/main" id="{B20406E6-E2CF-4E47-87D1-857DE045EFAA}"/>
              </a:ext>
            </a:extLst>
          </p:cNvPr>
          <p:cNvPicPr>
            <a:picLocks noGrp="1" noChangeAspect="1"/>
          </p:cNvPicPr>
          <p:nvPr>
            <p:ph idx="1"/>
          </p:nvPr>
        </p:nvPicPr>
        <p:blipFill>
          <a:blip r:embed="rId2"/>
          <a:stretch>
            <a:fillRect/>
          </a:stretch>
        </p:blipFill>
        <p:spPr>
          <a:xfrm>
            <a:off x="2683501" y="1498159"/>
            <a:ext cx="6824998" cy="4941721"/>
          </a:xfrm>
          <a:prstGeom prst="rect">
            <a:avLst/>
          </a:prstGeom>
        </p:spPr>
      </p:pic>
      <p:sp>
        <p:nvSpPr>
          <p:cNvPr id="5" name="TextBox 4">
            <a:extLst>
              <a:ext uri="{FF2B5EF4-FFF2-40B4-BE49-F238E27FC236}">
                <a16:creationId xmlns:a16="http://schemas.microsoft.com/office/drawing/2014/main" id="{23B4CAF2-047B-41BA-8032-941EA925CFB3}"/>
              </a:ext>
            </a:extLst>
          </p:cNvPr>
          <p:cNvSpPr txBox="1"/>
          <p:nvPr/>
        </p:nvSpPr>
        <p:spPr>
          <a:xfrm>
            <a:off x="562062" y="2214694"/>
            <a:ext cx="1283516" cy="1754326"/>
          </a:xfrm>
          <a:prstGeom prst="rect">
            <a:avLst/>
          </a:prstGeom>
          <a:noFill/>
        </p:spPr>
        <p:txBody>
          <a:bodyPr wrap="square" rtlCol="0">
            <a:spAutoFit/>
          </a:bodyPr>
          <a:lstStyle/>
          <a:p>
            <a:r>
              <a:rPr lang="en-US" dirty="0"/>
              <a:t>You can also change the % split between accounts at any PP.  </a:t>
            </a:r>
          </a:p>
        </p:txBody>
      </p:sp>
      <p:cxnSp>
        <p:nvCxnSpPr>
          <p:cNvPr id="7" name="Straight Arrow Connector 6">
            <a:extLst>
              <a:ext uri="{FF2B5EF4-FFF2-40B4-BE49-F238E27FC236}">
                <a16:creationId xmlns:a16="http://schemas.microsoft.com/office/drawing/2014/main" id="{8ABB3DBB-714C-4B66-9C14-85F9053E27E9}"/>
              </a:ext>
            </a:extLst>
          </p:cNvPr>
          <p:cNvCxnSpPr>
            <a:cxnSpLocks/>
          </p:cNvCxnSpPr>
          <p:nvPr/>
        </p:nvCxnSpPr>
        <p:spPr>
          <a:xfrm>
            <a:off x="1441930" y="3694246"/>
            <a:ext cx="11248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2875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FB0F6-390C-4FEE-8BA0-167862E885A8}"/>
              </a:ext>
            </a:extLst>
          </p:cNvPr>
          <p:cNvSpPr>
            <a:spLocks noGrp="1"/>
          </p:cNvSpPr>
          <p:nvPr>
            <p:ph type="title"/>
          </p:nvPr>
        </p:nvSpPr>
        <p:spPr/>
        <p:txBody>
          <a:bodyPr/>
          <a:lstStyle/>
          <a:p>
            <a:r>
              <a:rPr lang="en-US" dirty="0"/>
              <a:t>How to Manage Employees Who Have Left</a:t>
            </a:r>
          </a:p>
        </p:txBody>
      </p:sp>
      <p:sp>
        <p:nvSpPr>
          <p:cNvPr id="3" name="Content Placeholder 2">
            <a:extLst>
              <a:ext uri="{FF2B5EF4-FFF2-40B4-BE49-F238E27FC236}">
                <a16:creationId xmlns:a16="http://schemas.microsoft.com/office/drawing/2014/main" id="{8F95D676-D255-4ADC-82AF-2456319D99D7}"/>
              </a:ext>
            </a:extLst>
          </p:cNvPr>
          <p:cNvSpPr>
            <a:spLocks noGrp="1"/>
          </p:cNvSpPr>
          <p:nvPr>
            <p:ph idx="1"/>
          </p:nvPr>
        </p:nvSpPr>
        <p:spPr/>
        <p:txBody>
          <a:bodyPr/>
          <a:lstStyle/>
          <a:p>
            <a:r>
              <a:rPr lang="en-US" dirty="0"/>
              <a:t>For employees that have left, you will want to add a Termination Date so that the employee will no longer have a projection past their last pay period and WinRMS will not give you an error that an employee wasn’t paid.</a:t>
            </a:r>
          </a:p>
          <a:p>
            <a:r>
              <a:rPr lang="en-US" dirty="0"/>
              <a:t>Go to Find -&gt; Find Employee -&gt; And select the employee you want to Terminate.</a:t>
            </a:r>
          </a:p>
        </p:txBody>
      </p:sp>
    </p:spTree>
    <p:extLst>
      <p:ext uri="{BB962C8B-B14F-4D97-AF65-F5344CB8AC3E}">
        <p14:creationId xmlns:p14="http://schemas.microsoft.com/office/powerpoint/2010/main" val="2983712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21B5E-4958-4DE3-B23C-F3541F85613E}"/>
              </a:ext>
            </a:extLst>
          </p:cNvPr>
          <p:cNvSpPr>
            <a:spLocks noGrp="1"/>
          </p:cNvSpPr>
          <p:nvPr>
            <p:ph type="title"/>
          </p:nvPr>
        </p:nvSpPr>
        <p:spPr/>
        <p:txBody>
          <a:bodyPr/>
          <a:lstStyle/>
          <a:p>
            <a:r>
              <a:rPr lang="en-US" dirty="0"/>
              <a:t>How to Manage Employees Who Have Left</a:t>
            </a:r>
          </a:p>
        </p:txBody>
      </p:sp>
      <p:pic>
        <p:nvPicPr>
          <p:cNvPr id="4" name="Content Placeholder 3">
            <a:extLst>
              <a:ext uri="{FF2B5EF4-FFF2-40B4-BE49-F238E27FC236}">
                <a16:creationId xmlns:a16="http://schemas.microsoft.com/office/drawing/2014/main" id="{9EF51432-4992-452F-B5DF-A5E5F881455A}"/>
              </a:ext>
            </a:extLst>
          </p:cNvPr>
          <p:cNvPicPr>
            <a:picLocks noGrp="1" noChangeAspect="1"/>
          </p:cNvPicPr>
          <p:nvPr>
            <p:ph idx="1"/>
          </p:nvPr>
        </p:nvPicPr>
        <p:blipFill>
          <a:blip r:embed="rId2"/>
          <a:stretch>
            <a:fillRect/>
          </a:stretch>
        </p:blipFill>
        <p:spPr>
          <a:xfrm>
            <a:off x="2432115" y="1351852"/>
            <a:ext cx="6672594" cy="4825111"/>
          </a:xfrm>
          <a:prstGeom prst="rect">
            <a:avLst/>
          </a:prstGeom>
        </p:spPr>
      </p:pic>
      <p:sp>
        <p:nvSpPr>
          <p:cNvPr id="5" name="TextBox 4">
            <a:extLst>
              <a:ext uri="{FF2B5EF4-FFF2-40B4-BE49-F238E27FC236}">
                <a16:creationId xmlns:a16="http://schemas.microsoft.com/office/drawing/2014/main" id="{CDDACB26-E152-4B8B-9757-2B5B92CF99C2}"/>
              </a:ext>
            </a:extLst>
          </p:cNvPr>
          <p:cNvSpPr txBox="1"/>
          <p:nvPr/>
        </p:nvSpPr>
        <p:spPr>
          <a:xfrm>
            <a:off x="511728" y="2189527"/>
            <a:ext cx="1702966" cy="646331"/>
          </a:xfrm>
          <a:prstGeom prst="rect">
            <a:avLst/>
          </a:prstGeom>
          <a:noFill/>
        </p:spPr>
        <p:txBody>
          <a:bodyPr wrap="square" rtlCol="0">
            <a:spAutoFit/>
          </a:bodyPr>
          <a:lstStyle/>
          <a:p>
            <a:r>
              <a:rPr lang="en-US" dirty="0"/>
              <a:t>Click on Change Employee</a:t>
            </a:r>
          </a:p>
        </p:txBody>
      </p:sp>
      <p:cxnSp>
        <p:nvCxnSpPr>
          <p:cNvPr id="7" name="Straight Arrow Connector 6">
            <a:extLst>
              <a:ext uri="{FF2B5EF4-FFF2-40B4-BE49-F238E27FC236}">
                <a16:creationId xmlns:a16="http://schemas.microsoft.com/office/drawing/2014/main" id="{2686B413-8EFC-43B5-9A76-AA4884F9EB47}"/>
              </a:ext>
            </a:extLst>
          </p:cNvPr>
          <p:cNvCxnSpPr>
            <a:cxnSpLocks/>
          </p:cNvCxnSpPr>
          <p:nvPr/>
        </p:nvCxnSpPr>
        <p:spPr>
          <a:xfrm>
            <a:off x="2214694" y="2336143"/>
            <a:ext cx="1702966" cy="341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DC3DCB0-BE66-42EC-90BE-30731ECBAB21}"/>
              </a:ext>
            </a:extLst>
          </p:cNvPr>
          <p:cNvSpPr txBox="1"/>
          <p:nvPr/>
        </p:nvSpPr>
        <p:spPr>
          <a:xfrm>
            <a:off x="9647339" y="1979802"/>
            <a:ext cx="1706461" cy="1477328"/>
          </a:xfrm>
          <a:prstGeom prst="rect">
            <a:avLst/>
          </a:prstGeom>
          <a:noFill/>
        </p:spPr>
        <p:txBody>
          <a:bodyPr wrap="square" rtlCol="0">
            <a:spAutoFit/>
          </a:bodyPr>
          <a:lstStyle/>
          <a:p>
            <a:r>
              <a:rPr lang="en-US" dirty="0"/>
              <a:t>And then select a Termination Date.  Once done hit “Save Changes”</a:t>
            </a:r>
          </a:p>
        </p:txBody>
      </p:sp>
      <p:cxnSp>
        <p:nvCxnSpPr>
          <p:cNvPr id="10" name="Straight Arrow Connector 9">
            <a:extLst>
              <a:ext uri="{FF2B5EF4-FFF2-40B4-BE49-F238E27FC236}">
                <a16:creationId xmlns:a16="http://schemas.microsoft.com/office/drawing/2014/main" id="{B0023C9A-C09F-4D9D-935C-BBF54EFEA7F2}"/>
              </a:ext>
            </a:extLst>
          </p:cNvPr>
          <p:cNvCxnSpPr>
            <a:cxnSpLocks/>
          </p:cNvCxnSpPr>
          <p:nvPr/>
        </p:nvCxnSpPr>
        <p:spPr>
          <a:xfrm flipH="1" flipV="1">
            <a:off x="9097155" y="2189527"/>
            <a:ext cx="662730" cy="146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910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912D-9D93-430E-B87D-44256DEBDE8F}"/>
              </a:ext>
            </a:extLst>
          </p:cNvPr>
          <p:cNvSpPr>
            <a:spLocks noGrp="1"/>
          </p:cNvSpPr>
          <p:nvPr>
            <p:ph type="title"/>
          </p:nvPr>
        </p:nvSpPr>
        <p:spPr/>
        <p:txBody>
          <a:bodyPr/>
          <a:lstStyle/>
          <a:p>
            <a:r>
              <a:rPr lang="en-US" dirty="0"/>
              <a:t>Reconciling Payroll</a:t>
            </a:r>
          </a:p>
        </p:txBody>
      </p:sp>
      <p:sp>
        <p:nvSpPr>
          <p:cNvPr id="3" name="Content Placeholder 2">
            <a:extLst>
              <a:ext uri="{FF2B5EF4-FFF2-40B4-BE49-F238E27FC236}">
                <a16:creationId xmlns:a16="http://schemas.microsoft.com/office/drawing/2014/main" id="{E9CF40E2-DFB7-4F08-A7AF-47F17EE1AA45}"/>
              </a:ext>
            </a:extLst>
          </p:cNvPr>
          <p:cNvSpPr>
            <a:spLocks noGrp="1"/>
          </p:cNvSpPr>
          <p:nvPr>
            <p:ph idx="1"/>
          </p:nvPr>
        </p:nvSpPr>
        <p:spPr>
          <a:xfrm>
            <a:off x="838200" y="1440614"/>
            <a:ext cx="10515600" cy="1988386"/>
          </a:xfrm>
        </p:spPr>
        <p:txBody>
          <a:bodyPr>
            <a:normAutofit fontScale="92500" lnSpcReduction="10000"/>
          </a:bodyPr>
          <a:lstStyle/>
          <a:p>
            <a:r>
              <a:rPr lang="en-US" dirty="0"/>
              <a:t>Open the Current Pay Period Report and match the cost to F20.  Should match however if you may have employees who are paying back funds etc. and they hit prior year.</a:t>
            </a:r>
          </a:p>
          <a:p>
            <a:r>
              <a:rPr lang="en-US" dirty="0"/>
              <a:t>FMS differentiates the years while PAID does not.  This means that you will have to look and see where the differences are so you can balance.</a:t>
            </a:r>
          </a:p>
        </p:txBody>
      </p:sp>
      <p:pic>
        <p:nvPicPr>
          <p:cNvPr id="5" name="Picture 4" descr="Graphical user interface, application, table, Excel&#10;&#10;Description automatically generated">
            <a:extLst>
              <a:ext uri="{FF2B5EF4-FFF2-40B4-BE49-F238E27FC236}">
                <a16:creationId xmlns:a16="http://schemas.microsoft.com/office/drawing/2014/main" id="{97669B07-F3F0-4EEB-B7F3-7526140C8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4543" y="3429000"/>
            <a:ext cx="9399639" cy="3387152"/>
          </a:xfrm>
          <a:prstGeom prst="rect">
            <a:avLst/>
          </a:prstGeom>
        </p:spPr>
      </p:pic>
    </p:spTree>
    <p:extLst>
      <p:ext uri="{BB962C8B-B14F-4D97-AF65-F5344CB8AC3E}">
        <p14:creationId xmlns:p14="http://schemas.microsoft.com/office/powerpoint/2010/main" val="1963179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91E6-8D57-42A7-BCDC-7C0D6F708C01}"/>
              </a:ext>
            </a:extLst>
          </p:cNvPr>
          <p:cNvSpPr>
            <a:spLocks noGrp="1"/>
          </p:cNvSpPr>
          <p:nvPr>
            <p:ph type="title"/>
          </p:nvPr>
        </p:nvSpPr>
        <p:spPr/>
        <p:txBody>
          <a:bodyPr/>
          <a:lstStyle/>
          <a:p>
            <a:r>
              <a:rPr lang="en-US" dirty="0"/>
              <a:t>How to Enter Cost Transfers (EWs)</a:t>
            </a:r>
          </a:p>
        </p:txBody>
      </p:sp>
      <p:sp>
        <p:nvSpPr>
          <p:cNvPr id="3" name="Content Placeholder 2">
            <a:extLst>
              <a:ext uri="{FF2B5EF4-FFF2-40B4-BE49-F238E27FC236}">
                <a16:creationId xmlns:a16="http://schemas.microsoft.com/office/drawing/2014/main" id="{A9F6C712-3DBF-4CDF-B949-0DD19553FCAC}"/>
              </a:ext>
            </a:extLst>
          </p:cNvPr>
          <p:cNvSpPr>
            <a:spLocks noGrp="1"/>
          </p:cNvSpPr>
          <p:nvPr>
            <p:ph idx="1"/>
          </p:nvPr>
        </p:nvSpPr>
        <p:spPr/>
        <p:txBody>
          <a:bodyPr/>
          <a:lstStyle/>
          <a:p>
            <a:r>
              <a:rPr lang="en-US" dirty="0"/>
              <a:t>Cost Transfers (EWs) are typically done to close out Prior Year (PY) funds.  They involve transferring costs from the current year (CY) FCPs to PY FCPs and are typically done with salaries.</a:t>
            </a:r>
          </a:p>
          <a:p>
            <a:r>
              <a:rPr lang="en-US" dirty="0"/>
              <a:t>Cost Transfers may also be used to transfer funds between the Medical Center and Research when expenses need to be reimbursed.  For example, an individual’s time is split between MC and Research.  They are paid from one appropriation and need to be reimbursed at a certain percent effort from another.</a:t>
            </a:r>
          </a:p>
          <a:p>
            <a:r>
              <a:rPr lang="en-US" dirty="0"/>
              <a:t>These transfers of costs need to be documented in WinRMS in order to balance.  </a:t>
            </a:r>
          </a:p>
          <a:p>
            <a:pPr marL="457200" lvl="1" indent="0">
              <a:buNone/>
            </a:pPr>
            <a:endParaRPr lang="en-US" dirty="0"/>
          </a:p>
        </p:txBody>
      </p:sp>
    </p:spTree>
    <p:extLst>
      <p:ext uri="{BB962C8B-B14F-4D97-AF65-F5344CB8AC3E}">
        <p14:creationId xmlns:p14="http://schemas.microsoft.com/office/powerpoint/2010/main" val="136420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87B1B-F64D-4005-9FB2-3880544CFEAF}"/>
              </a:ext>
            </a:extLst>
          </p:cNvPr>
          <p:cNvSpPr>
            <a:spLocks noGrp="1"/>
          </p:cNvSpPr>
          <p:nvPr>
            <p:ph type="title"/>
          </p:nvPr>
        </p:nvSpPr>
        <p:spPr/>
        <p:txBody>
          <a:bodyPr/>
          <a:lstStyle/>
          <a:p>
            <a:r>
              <a:rPr lang="en-US" dirty="0"/>
              <a:t>Presenters</a:t>
            </a:r>
          </a:p>
        </p:txBody>
      </p:sp>
      <p:sp>
        <p:nvSpPr>
          <p:cNvPr id="3" name="Content Placeholder 2">
            <a:extLst>
              <a:ext uri="{FF2B5EF4-FFF2-40B4-BE49-F238E27FC236}">
                <a16:creationId xmlns:a16="http://schemas.microsoft.com/office/drawing/2014/main" id="{DDB23543-D6AD-4AF4-8913-53A9F9786A38}"/>
              </a:ext>
            </a:extLst>
          </p:cNvPr>
          <p:cNvSpPr>
            <a:spLocks noGrp="1"/>
          </p:cNvSpPr>
          <p:nvPr>
            <p:ph idx="1"/>
          </p:nvPr>
        </p:nvSpPr>
        <p:spPr/>
        <p:txBody>
          <a:bodyPr/>
          <a:lstStyle/>
          <a:p>
            <a:r>
              <a:rPr lang="en-US" dirty="0"/>
              <a:t>Antonio Laracuente – Director Field Operations, ORD</a:t>
            </a:r>
          </a:p>
          <a:p>
            <a:r>
              <a:rPr lang="en-US" dirty="0"/>
              <a:t>Kari Points – Director Research Operations – Iowa City</a:t>
            </a:r>
          </a:p>
          <a:p>
            <a:r>
              <a:rPr lang="en-US" dirty="0"/>
              <a:t>Tabitha Randall – Supervisory Budget Analyst – Salt Lake City</a:t>
            </a:r>
          </a:p>
          <a:p>
            <a:r>
              <a:rPr lang="en-US" dirty="0"/>
              <a:t>Jamece Petteway – Supervisory Budget Analyst – Durham</a:t>
            </a:r>
          </a:p>
          <a:p>
            <a:r>
              <a:rPr lang="en-US" dirty="0"/>
              <a:t>Travis Peake – Supervisory Budget Analyst – Portland</a:t>
            </a:r>
          </a:p>
          <a:p>
            <a:r>
              <a:rPr lang="en-US" dirty="0"/>
              <a:t>Erin Olson – Supervisory Budget Analyst – St. Louis</a:t>
            </a:r>
          </a:p>
        </p:txBody>
      </p:sp>
    </p:spTree>
    <p:extLst>
      <p:ext uri="{BB962C8B-B14F-4D97-AF65-F5344CB8AC3E}">
        <p14:creationId xmlns:p14="http://schemas.microsoft.com/office/powerpoint/2010/main" val="1188450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048F-DB4F-4F87-8777-EE42854505A3}"/>
              </a:ext>
            </a:extLst>
          </p:cNvPr>
          <p:cNvSpPr>
            <a:spLocks noGrp="1"/>
          </p:cNvSpPr>
          <p:nvPr>
            <p:ph type="title"/>
          </p:nvPr>
        </p:nvSpPr>
        <p:spPr/>
        <p:txBody>
          <a:bodyPr/>
          <a:lstStyle/>
          <a:p>
            <a:r>
              <a:rPr lang="en-US" dirty="0"/>
              <a:t>How to Enter Cost Transfers (EWs)</a:t>
            </a:r>
          </a:p>
        </p:txBody>
      </p:sp>
      <p:sp>
        <p:nvSpPr>
          <p:cNvPr id="3" name="Content Placeholder 2">
            <a:extLst>
              <a:ext uri="{FF2B5EF4-FFF2-40B4-BE49-F238E27FC236}">
                <a16:creationId xmlns:a16="http://schemas.microsoft.com/office/drawing/2014/main" id="{2026C6CC-A227-47E4-BC6E-8943BE15CD96}"/>
              </a:ext>
            </a:extLst>
          </p:cNvPr>
          <p:cNvSpPr>
            <a:spLocks noGrp="1"/>
          </p:cNvSpPr>
          <p:nvPr>
            <p:ph idx="1"/>
          </p:nvPr>
        </p:nvSpPr>
        <p:spPr/>
        <p:txBody>
          <a:bodyPr/>
          <a:lstStyle/>
          <a:p>
            <a:r>
              <a:rPr lang="en-US" dirty="0"/>
              <a:t>In order to enter EWs in WinRMS, you will need to enter it as a purchase.</a:t>
            </a:r>
          </a:p>
          <a:p>
            <a:r>
              <a:rPr lang="en-US" dirty="0"/>
              <a:t>Go to Add –&gt; Add Purchase and enter the EW information.</a:t>
            </a:r>
          </a:p>
          <a:p>
            <a:r>
              <a:rPr lang="en-US" dirty="0"/>
              <a:t>If EW is between Research FCPs, there will be two purchase transactions for each.  One will be showing the costs being added to a PY FCP and one will be removing the costs from a CY FCP.</a:t>
            </a:r>
          </a:p>
          <a:p>
            <a:r>
              <a:rPr lang="en-US" dirty="0"/>
              <a:t>IF EW is between Research and Medical Center appropriation, you will be entering only one side of that transaction unless you are managing the MC FCP as well.</a:t>
            </a:r>
          </a:p>
          <a:p>
            <a:endParaRPr lang="en-US" dirty="0"/>
          </a:p>
        </p:txBody>
      </p:sp>
    </p:spTree>
    <p:extLst>
      <p:ext uri="{BB962C8B-B14F-4D97-AF65-F5344CB8AC3E}">
        <p14:creationId xmlns:p14="http://schemas.microsoft.com/office/powerpoint/2010/main" val="2555095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B644-E72F-47B2-A6BA-8D8FD8DEFB17}"/>
              </a:ext>
            </a:extLst>
          </p:cNvPr>
          <p:cNvSpPr>
            <a:spLocks noGrp="1"/>
          </p:cNvSpPr>
          <p:nvPr>
            <p:ph type="title"/>
          </p:nvPr>
        </p:nvSpPr>
        <p:spPr/>
        <p:txBody>
          <a:bodyPr/>
          <a:lstStyle/>
          <a:p>
            <a:r>
              <a:rPr lang="en-US" dirty="0"/>
              <a:t>How to Enter Cost Transfers (EWs) cont.</a:t>
            </a:r>
          </a:p>
        </p:txBody>
      </p:sp>
      <p:pic>
        <p:nvPicPr>
          <p:cNvPr id="6" name="Content Placeholder 5">
            <a:extLst>
              <a:ext uri="{FF2B5EF4-FFF2-40B4-BE49-F238E27FC236}">
                <a16:creationId xmlns:a16="http://schemas.microsoft.com/office/drawing/2014/main" id="{EA42E0F6-A976-45BB-B592-5AB7612126C8}"/>
              </a:ext>
            </a:extLst>
          </p:cNvPr>
          <p:cNvPicPr>
            <a:picLocks noGrp="1" noChangeAspect="1"/>
          </p:cNvPicPr>
          <p:nvPr>
            <p:ph idx="1"/>
          </p:nvPr>
        </p:nvPicPr>
        <p:blipFill>
          <a:blip r:embed="rId2"/>
          <a:stretch>
            <a:fillRect/>
          </a:stretch>
        </p:blipFill>
        <p:spPr>
          <a:xfrm>
            <a:off x="3745418" y="1825625"/>
            <a:ext cx="4701163" cy="4351338"/>
          </a:xfrm>
          <a:prstGeom prst="rect">
            <a:avLst/>
          </a:prstGeom>
        </p:spPr>
      </p:pic>
      <p:cxnSp>
        <p:nvCxnSpPr>
          <p:cNvPr id="4" name="Straight Arrow Connector 3">
            <a:extLst>
              <a:ext uri="{FF2B5EF4-FFF2-40B4-BE49-F238E27FC236}">
                <a16:creationId xmlns:a16="http://schemas.microsoft.com/office/drawing/2014/main" id="{FF47D259-DA93-48E2-8482-1CFEAB4C5084}"/>
              </a:ext>
            </a:extLst>
          </p:cNvPr>
          <p:cNvCxnSpPr>
            <a:cxnSpLocks/>
          </p:cNvCxnSpPr>
          <p:nvPr/>
        </p:nvCxnSpPr>
        <p:spPr>
          <a:xfrm flipV="1">
            <a:off x="2879190" y="3128504"/>
            <a:ext cx="1442906" cy="184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087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B242D-5146-432C-A24F-17D519B0F41F}"/>
              </a:ext>
            </a:extLst>
          </p:cNvPr>
          <p:cNvSpPr>
            <a:spLocks noGrp="1"/>
          </p:cNvSpPr>
          <p:nvPr>
            <p:ph type="title"/>
          </p:nvPr>
        </p:nvSpPr>
        <p:spPr/>
        <p:txBody>
          <a:bodyPr/>
          <a:lstStyle/>
          <a:p>
            <a:r>
              <a:rPr lang="en-US" dirty="0"/>
              <a:t>How to Enter Cost Transfers (EWs) cont.</a:t>
            </a:r>
          </a:p>
        </p:txBody>
      </p:sp>
      <p:pic>
        <p:nvPicPr>
          <p:cNvPr id="7" name="Content Placeholder 6">
            <a:extLst>
              <a:ext uri="{FF2B5EF4-FFF2-40B4-BE49-F238E27FC236}">
                <a16:creationId xmlns:a16="http://schemas.microsoft.com/office/drawing/2014/main" id="{5FA25C09-1B07-474B-819F-B328B20842D4}"/>
              </a:ext>
            </a:extLst>
          </p:cNvPr>
          <p:cNvPicPr>
            <a:picLocks noGrp="1" noChangeAspect="1"/>
          </p:cNvPicPr>
          <p:nvPr>
            <p:ph idx="1"/>
          </p:nvPr>
        </p:nvPicPr>
        <p:blipFill>
          <a:blip r:embed="rId2"/>
          <a:stretch>
            <a:fillRect/>
          </a:stretch>
        </p:blipFill>
        <p:spPr>
          <a:xfrm>
            <a:off x="3377103" y="1825625"/>
            <a:ext cx="5437793" cy="4351338"/>
          </a:xfrm>
          <a:prstGeom prst="rect">
            <a:avLst/>
          </a:prstGeom>
        </p:spPr>
      </p:pic>
    </p:spTree>
    <p:extLst>
      <p:ext uri="{BB962C8B-B14F-4D97-AF65-F5344CB8AC3E}">
        <p14:creationId xmlns:p14="http://schemas.microsoft.com/office/powerpoint/2010/main" val="1241454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F0AF7-2A10-470F-BE24-83A96D1E916A}"/>
              </a:ext>
            </a:extLst>
          </p:cNvPr>
          <p:cNvSpPr>
            <a:spLocks noGrp="1"/>
          </p:cNvSpPr>
          <p:nvPr>
            <p:ph type="title"/>
          </p:nvPr>
        </p:nvSpPr>
        <p:spPr/>
        <p:txBody>
          <a:bodyPr/>
          <a:lstStyle/>
          <a:p>
            <a:r>
              <a:rPr lang="en-US" dirty="0"/>
              <a:t>How to Enter Cost Transfers (EWs) cont.</a:t>
            </a:r>
          </a:p>
        </p:txBody>
      </p:sp>
      <p:pic>
        <p:nvPicPr>
          <p:cNvPr id="4" name="Content Placeholder 3">
            <a:extLst>
              <a:ext uri="{FF2B5EF4-FFF2-40B4-BE49-F238E27FC236}">
                <a16:creationId xmlns:a16="http://schemas.microsoft.com/office/drawing/2014/main" id="{C21136A0-B7DA-44BB-A70E-DF1D3AD81216}"/>
              </a:ext>
            </a:extLst>
          </p:cNvPr>
          <p:cNvPicPr>
            <a:picLocks noGrp="1" noChangeAspect="1"/>
          </p:cNvPicPr>
          <p:nvPr>
            <p:ph idx="1"/>
          </p:nvPr>
        </p:nvPicPr>
        <p:blipFill>
          <a:blip r:embed="rId2"/>
          <a:stretch>
            <a:fillRect/>
          </a:stretch>
        </p:blipFill>
        <p:spPr>
          <a:xfrm>
            <a:off x="3377103" y="1825625"/>
            <a:ext cx="5437793" cy="4351338"/>
          </a:xfrm>
          <a:prstGeom prst="rect">
            <a:avLst/>
          </a:prstGeom>
        </p:spPr>
      </p:pic>
    </p:spTree>
    <p:extLst>
      <p:ext uri="{BB962C8B-B14F-4D97-AF65-F5344CB8AC3E}">
        <p14:creationId xmlns:p14="http://schemas.microsoft.com/office/powerpoint/2010/main" val="3074578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30CDF-3664-48C9-BDE0-33DECA04F573}"/>
              </a:ext>
            </a:extLst>
          </p:cNvPr>
          <p:cNvSpPr>
            <a:spLocks noGrp="1"/>
          </p:cNvSpPr>
          <p:nvPr>
            <p:ph type="title"/>
          </p:nvPr>
        </p:nvSpPr>
        <p:spPr/>
        <p:txBody>
          <a:bodyPr/>
          <a:lstStyle/>
          <a:p>
            <a:r>
              <a:rPr lang="en-US" dirty="0"/>
              <a:t>FMS Balancing</a:t>
            </a:r>
          </a:p>
        </p:txBody>
      </p:sp>
      <p:sp>
        <p:nvSpPr>
          <p:cNvPr id="3" name="Content Placeholder 2">
            <a:extLst>
              <a:ext uri="{FF2B5EF4-FFF2-40B4-BE49-F238E27FC236}">
                <a16:creationId xmlns:a16="http://schemas.microsoft.com/office/drawing/2014/main" id="{F60D068F-C48C-4DD7-859D-2EDFA5E1E23A}"/>
              </a:ext>
            </a:extLst>
          </p:cNvPr>
          <p:cNvSpPr>
            <a:spLocks noGrp="1"/>
          </p:cNvSpPr>
          <p:nvPr>
            <p:ph idx="1"/>
          </p:nvPr>
        </p:nvSpPr>
        <p:spPr/>
        <p:txBody>
          <a:bodyPr/>
          <a:lstStyle/>
          <a:p>
            <a:r>
              <a:rPr lang="en-US" dirty="0"/>
              <a:t>It is extremely important to balance your WinRMS FCP balances to FMS!</a:t>
            </a:r>
          </a:p>
          <a:p>
            <a:r>
              <a:rPr lang="en-US" dirty="0"/>
              <a:t>The size and complexity of your program can determine how often you do this.  Each time you do a download, you should balance the FCPs. For salaries, you should be doing this each pay period.</a:t>
            </a:r>
          </a:p>
          <a:p>
            <a:r>
              <a:rPr lang="en-US" dirty="0"/>
              <a:t>In order to balance, you will need the Status of Allowance (SOA).  There are couple ways to get this:</a:t>
            </a:r>
          </a:p>
          <a:p>
            <a:pPr lvl="1"/>
            <a:r>
              <a:rPr lang="en-US" dirty="0"/>
              <a:t>From your Fiscal Office (Budgeting)</a:t>
            </a:r>
          </a:p>
          <a:p>
            <a:pPr lvl="1"/>
            <a:r>
              <a:rPr lang="en-US" dirty="0"/>
              <a:t>From the VSSC:  </a:t>
            </a:r>
            <a:r>
              <a:rPr lang="en-US" dirty="0">
                <a:hlinkClick r:id="rId2"/>
              </a:rPr>
              <a:t>VSSC - VHA Support Service Center (va.gov)</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813620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8F2A3-CBF6-4680-9BFF-BA2CD94A59E3}"/>
              </a:ext>
            </a:extLst>
          </p:cNvPr>
          <p:cNvSpPr>
            <a:spLocks noGrp="1"/>
          </p:cNvSpPr>
          <p:nvPr>
            <p:ph type="title"/>
          </p:nvPr>
        </p:nvSpPr>
        <p:spPr/>
        <p:txBody>
          <a:bodyPr/>
          <a:lstStyle/>
          <a:p>
            <a:r>
              <a:rPr lang="en-US" dirty="0"/>
              <a:t>How to Balance Ceilings</a:t>
            </a:r>
          </a:p>
        </p:txBody>
      </p:sp>
      <p:sp>
        <p:nvSpPr>
          <p:cNvPr id="3" name="Content Placeholder 2">
            <a:extLst>
              <a:ext uri="{FF2B5EF4-FFF2-40B4-BE49-F238E27FC236}">
                <a16:creationId xmlns:a16="http://schemas.microsoft.com/office/drawing/2014/main" id="{D2197A80-72CE-40E6-83DD-82CB2C26BBAC}"/>
              </a:ext>
            </a:extLst>
          </p:cNvPr>
          <p:cNvSpPr>
            <a:spLocks noGrp="1"/>
          </p:cNvSpPr>
          <p:nvPr>
            <p:ph idx="1"/>
          </p:nvPr>
        </p:nvSpPr>
        <p:spPr/>
        <p:txBody>
          <a:bodyPr/>
          <a:lstStyle/>
          <a:p>
            <a:r>
              <a:rPr lang="en-US" dirty="0"/>
              <a:t>You will want to ensure that the Account Ceilings report for each FCP matches the FMS Budget column on the SOA.</a:t>
            </a:r>
          </a:p>
          <a:p>
            <a:r>
              <a:rPr lang="en-US" dirty="0"/>
              <a:t>To find the Account Ceilings for each FCP in WinRMS, you can:</a:t>
            </a:r>
          </a:p>
          <a:p>
            <a:pPr lvl="1"/>
            <a:r>
              <a:rPr lang="en-US" dirty="0"/>
              <a:t>Pull the Administrators Summary Report and look at the Account Ceilings report or</a:t>
            </a:r>
          </a:p>
          <a:p>
            <a:pPr lvl="1"/>
            <a:r>
              <a:rPr lang="en-US" dirty="0"/>
              <a:t>On the home page, click on the FCP in yellow and select Summary Status or Detail Status in purple.</a:t>
            </a:r>
          </a:p>
          <a:p>
            <a:r>
              <a:rPr lang="en-US" dirty="0"/>
              <a:t>Let’s look at Iowa City’s FCP 403 for Salaries.</a:t>
            </a:r>
          </a:p>
          <a:p>
            <a:pPr marL="0" indent="0">
              <a:buNone/>
            </a:pPr>
            <a:endParaRPr lang="en-US" dirty="0"/>
          </a:p>
        </p:txBody>
      </p:sp>
    </p:spTree>
    <p:extLst>
      <p:ext uri="{BB962C8B-B14F-4D97-AF65-F5344CB8AC3E}">
        <p14:creationId xmlns:p14="http://schemas.microsoft.com/office/powerpoint/2010/main" val="4138243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23C9-8B8A-4234-A68E-9DF64947E5FE}"/>
              </a:ext>
            </a:extLst>
          </p:cNvPr>
          <p:cNvSpPr>
            <a:spLocks noGrp="1"/>
          </p:cNvSpPr>
          <p:nvPr>
            <p:ph type="title"/>
          </p:nvPr>
        </p:nvSpPr>
        <p:spPr/>
        <p:txBody>
          <a:bodyPr/>
          <a:lstStyle/>
          <a:p>
            <a:r>
              <a:rPr lang="en-US" dirty="0"/>
              <a:t>Administrators Summary Report</a:t>
            </a:r>
          </a:p>
        </p:txBody>
      </p:sp>
      <p:pic>
        <p:nvPicPr>
          <p:cNvPr id="7" name="Content Placeholder 6">
            <a:extLst>
              <a:ext uri="{FF2B5EF4-FFF2-40B4-BE49-F238E27FC236}">
                <a16:creationId xmlns:a16="http://schemas.microsoft.com/office/drawing/2014/main" id="{CD30310F-4984-4209-9783-0A621DC55670}"/>
              </a:ext>
            </a:extLst>
          </p:cNvPr>
          <p:cNvPicPr>
            <a:picLocks noGrp="1" noChangeAspect="1"/>
          </p:cNvPicPr>
          <p:nvPr>
            <p:ph idx="1"/>
          </p:nvPr>
        </p:nvPicPr>
        <p:blipFill>
          <a:blip r:embed="rId2"/>
          <a:stretch>
            <a:fillRect/>
          </a:stretch>
        </p:blipFill>
        <p:spPr>
          <a:xfrm>
            <a:off x="3745418" y="1825625"/>
            <a:ext cx="4701163" cy="4351338"/>
          </a:xfrm>
          <a:prstGeom prst="rect">
            <a:avLst/>
          </a:prstGeom>
        </p:spPr>
      </p:pic>
      <p:cxnSp>
        <p:nvCxnSpPr>
          <p:cNvPr id="4" name="Straight Arrow Connector 3">
            <a:extLst>
              <a:ext uri="{FF2B5EF4-FFF2-40B4-BE49-F238E27FC236}">
                <a16:creationId xmlns:a16="http://schemas.microsoft.com/office/drawing/2014/main" id="{FD721A25-D584-408E-BD5F-F7629808D582}"/>
              </a:ext>
            </a:extLst>
          </p:cNvPr>
          <p:cNvCxnSpPr/>
          <p:nvPr/>
        </p:nvCxnSpPr>
        <p:spPr>
          <a:xfrm flipH="1">
            <a:off x="8558876" y="2900493"/>
            <a:ext cx="796954" cy="528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40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54E4-59F4-4BBB-8615-85B3C4DA36BB}"/>
              </a:ext>
            </a:extLst>
          </p:cNvPr>
          <p:cNvSpPr>
            <a:spLocks noGrp="1"/>
          </p:cNvSpPr>
          <p:nvPr>
            <p:ph type="title"/>
          </p:nvPr>
        </p:nvSpPr>
        <p:spPr/>
        <p:txBody>
          <a:bodyPr/>
          <a:lstStyle/>
          <a:p>
            <a:r>
              <a:rPr lang="en-US" dirty="0"/>
              <a:t>Administrators Summary Report</a:t>
            </a:r>
          </a:p>
        </p:txBody>
      </p:sp>
      <p:pic>
        <p:nvPicPr>
          <p:cNvPr id="4" name="Content Placeholder 3">
            <a:extLst>
              <a:ext uri="{FF2B5EF4-FFF2-40B4-BE49-F238E27FC236}">
                <a16:creationId xmlns:a16="http://schemas.microsoft.com/office/drawing/2014/main" id="{E4E98699-DD2C-4B67-AB79-B5572AAD7CE4}"/>
              </a:ext>
            </a:extLst>
          </p:cNvPr>
          <p:cNvPicPr>
            <a:picLocks noGrp="1" noChangeAspect="1"/>
          </p:cNvPicPr>
          <p:nvPr>
            <p:ph idx="1"/>
          </p:nvPr>
        </p:nvPicPr>
        <p:blipFill>
          <a:blip r:embed="rId2"/>
          <a:stretch>
            <a:fillRect/>
          </a:stretch>
        </p:blipFill>
        <p:spPr>
          <a:xfrm>
            <a:off x="3549056" y="1825625"/>
            <a:ext cx="5093887" cy="4351338"/>
          </a:xfrm>
          <a:prstGeom prst="rect">
            <a:avLst/>
          </a:prstGeom>
        </p:spPr>
      </p:pic>
      <p:cxnSp>
        <p:nvCxnSpPr>
          <p:cNvPr id="6" name="Straight Arrow Connector 5">
            <a:extLst>
              <a:ext uri="{FF2B5EF4-FFF2-40B4-BE49-F238E27FC236}">
                <a16:creationId xmlns:a16="http://schemas.microsoft.com/office/drawing/2014/main" id="{2AA78391-61FC-49DE-B279-102E0BCEA099}"/>
              </a:ext>
            </a:extLst>
          </p:cNvPr>
          <p:cNvCxnSpPr/>
          <p:nvPr/>
        </p:nvCxnSpPr>
        <p:spPr>
          <a:xfrm>
            <a:off x="2596905" y="2608388"/>
            <a:ext cx="1904301" cy="251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C5F2EE7-F034-43DC-AA0F-E90F6E285FFE}"/>
              </a:ext>
            </a:extLst>
          </p:cNvPr>
          <p:cNvCxnSpPr/>
          <p:nvPr/>
        </p:nvCxnSpPr>
        <p:spPr>
          <a:xfrm>
            <a:off x="1690894" y="3687999"/>
            <a:ext cx="1812022" cy="553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185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616B-3578-4879-B626-3A339EBBCA3C}"/>
              </a:ext>
            </a:extLst>
          </p:cNvPr>
          <p:cNvSpPr>
            <a:spLocks noGrp="1"/>
          </p:cNvSpPr>
          <p:nvPr>
            <p:ph type="title"/>
          </p:nvPr>
        </p:nvSpPr>
        <p:spPr>
          <a:xfrm>
            <a:off x="761301" y="67009"/>
            <a:ext cx="10179415" cy="907145"/>
          </a:xfrm>
        </p:spPr>
        <p:txBody>
          <a:bodyPr/>
          <a:lstStyle/>
          <a:p>
            <a:r>
              <a:rPr lang="en-US" dirty="0"/>
              <a:t>FCP 403 Administrators Summary Report</a:t>
            </a:r>
          </a:p>
        </p:txBody>
      </p:sp>
      <p:pic>
        <p:nvPicPr>
          <p:cNvPr id="28" name="Content Placeholder 27" descr="Table&#10;&#10;Description automatically generated">
            <a:extLst>
              <a:ext uri="{FF2B5EF4-FFF2-40B4-BE49-F238E27FC236}">
                <a16:creationId xmlns:a16="http://schemas.microsoft.com/office/drawing/2014/main" id="{3D638C62-31E7-4D48-A35B-66BC73997C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4103" y="871801"/>
            <a:ext cx="4269996" cy="5458166"/>
          </a:xfrm>
        </p:spPr>
      </p:pic>
      <p:cxnSp>
        <p:nvCxnSpPr>
          <p:cNvPr id="4" name="Straight Arrow Connector 3">
            <a:extLst>
              <a:ext uri="{FF2B5EF4-FFF2-40B4-BE49-F238E27FC236}">
                <a16:creationId xmlns:a16="http://schemas.microsoft.com/office/drawing/2014/main" id="{5649E9F2-A797-4AB3-AF50-10A3BD8E20DB}"/>
              </a:ext>
            </a:extLst>
          </p:cNvPr>
          <p:cNvCxnSpPr/>
          <p:nvPr/>
        </p:nvCxnSpPr>
        <p:spPr>
          <a:xfrm>
            <a:off x="3187817" y="1711354"/>
            <a:ext cx="788565" cy="100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AEB9DB93-1FFE-4957-BE85-F94B364D1B13}"/>
              </a:ext>
            </a:extLst>
          </p:cNvPr>
          <p:cNvCxnSpPr>
            <a:cxnSpLocks/>
          </p:cNvCxnSpPr>
          <p:nvPr/>
        </p:nvCxnSpPr>
        <p:spPr>
          <a:xfrm flipH="1">
            <a:off x="8045042" y="1392572"/>
            <a:ext cx="813732" cy="419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142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38A5-D99D-4D16-81AA-2C06CF4A932E}"/>
              </a:ext>
            </a:extLst>
          </p:cNvPr>
          <p:cNvSpPr>
            <a:spLocks noGrp="1"/>
          </p:cNvSpPr>
          <p:nvPr>
            <p:ph type="title"/>
          </p:nvPr>
        </p:nvSpPr>
        <p:spPr/>
        <p:txBody>
          <a:bodyPr/>
          <a:lstStyle/>
          <a:p>
            <a:r>
              <a:rPr lang="en-US" dirty="0"/>
              <a:t>FCP 403 Status</a:t>
            </a:r>
          </a:p>
        </p:txBody>
      </p:sp>
      <p:pic>
        <p:nvPicPr>
          <p:cNvPr id="4" name="Content Placeholder 6">
            <a:extLst>
              <a:ext uri="{FF2B5EF4-FFF2-40B4-BE49-F238E27FC236}">
                <a16:creationId xmlns:a16="http://schemas.microsoft.com/office/drawing/2014/main" id="{67B1A8F9-BD10-41AA-AB7D-F71392DF83E1}"/>
              </a:ext>
            </a:extLst>
          </p:cNvPr>
          <p:cNvPicPr>
            <a:picLocks noGrp="1" noChangeAspect="1"/>
          </p:cNvPicPr>
          <p:nvPr>
            <p:ph idx="1"/>
          </p:nvPr>
        </p:nvPicPr>
        <p:blipFill>
          <a:blip r:embed="rId2"/>
          <a:stretch>
            <a:fillRect/>
          </a:stretch>
        </p:blipFill>
        <p:spPr>
          <a:xfrm>
            <a:off x="3745418" y="1825625"/>
            <a:ext cx="4701163" cy="4351338"/>
          </a:xfrm>
          <a:prstGeom prst="rect">
            <a:avLst/>
          </a:prstGeom>
        </p:spPr>
      </p:pic>
      <p:cxnSp>
        <p:nvCxnSpPr>
          <p:cNvPr id="6" name="Straight Arrow Connector 5">
            <a:extLst>
              <a:ext uri="{FF2B5EF4-FFF2-40B4-BE49-F238E27FC236}">
                <a16:creationId xmlns:a16="http://schemas.microsoft.com/office/drawing/2014/main" id="{3D607AA5-EA4E-476A-ABC8-E1F2B406321C}"/>
              </a:ext>
            </a:extLst>
          </p:cNvPr>
          <p:cNvCxnSpPr/>
          <p:nvPr/>
        </p:nvCxnSpPr>
        <p:spPr>
          <a:xfrm>
            <a:off x="2911158" y="3026328"/>
            <a:ext cx="724070" cy="402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E330077-9548-45C4-AFD5-421385DCE040}"/>
              </a:ext>
            </a:extLst>
          </p:cNvPr>
          <p:cNvCxnSpPr/>
          <p:nvPr/>
        </p:nvCxnSpPr>
        <p:spPr>
          <a:xfrm flipH="1">
            <a:off x="8446581" y="2437001"/>
            <a:ext cx="872455" cy="335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748538C-5AFC-440B-A9D4-E17B315E4915}"/>
              </a:ext>
            </a:extLst>
          </p:cNvPr>
          <p:cNvCxnSpPr/>
          <p:nvPr/>
        </p:nvCxnSpPr>
        <p:spPr>
          <a:xfrm flipH="1">
            <a:off x="8472042" y="2866937"/>
            <a:ext cx="1266737" cy="159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21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E87A-B02F-48B6-8FAD-9C4B03E674AB}"/>
              </a:ext>
            </a:extLst>
          </p:cNvPr>
          <p:cNvSpPr>
            <a:spLocks noGrp="1"/>
          </p:cNvSpPr>
          <p:nvPr>
            <p:ph type="title"/>
          </p:nvPr>
        </p:nvSpPr>
        <p:spPr/>
        <p:txBody>
          <a:bodyPr/>
          <a:lstStyle/>
          <a:p>
            <a:r>
              <a:rPr lang="en-US" dirty="0"/>
              <a:t>Disclaimers and Thoughts</a:t>
            </a:r>
          </a:p>
        </p:txBody>
      </p:sp>
      <p:sp>
        <p:nvSpPr>
          <p:cNvPr id="3" name="Content Placeholder 2">
            <a:extLst>
              <a:ext uri="{FF2B5EF4-FFF2-40B4-BE49-F238E27FC236}">
                <a16:creationId xmlns:a16="http://schemas.microsoft.com/office/drawing/2014/main" id="{7AEADF8F-065E-490D-A1E7-A080C970EBA3}"/>
              </a:ext>
            </a:extLst>
          </p:cNvPr>
          <p:cNvSpPr>
            <a:spLocks noGrp="1"/>
          </p:cNvSpPr>
          <p:nvPr>
            <p:ph idx="1"/>
          </p:nvPr>
        </p:nvSpPr>
        <p:spPr/>
        <p:txBody>
          <a:bodyPr>
            <a:normAutofit fontScale="85000" lnSpcReduction="20000"/>
          </a:bodyPr>
          <a:lstStyle/>
          <a:p>
            <a:r>
              <a:rPr lang="en-US" dirty="0"/>
              <a:t>These are ideas that we are presenting to make WinRMS useful.  If you have better ideas or ways to manage, please send those to any of us.</a:t>
            </a:r>
          </a:p>
          <a:p>
            <a:r>
              <a:rPr lang="en-US" dirty="0"/>
              <a:t>There are many ways to attack WinRMS however the presentations are based on the long term experiences of the users</a:t>
            </a:r>
          </a:p>
          <a:p>
            <a:r>
              <a:rPr lang="en-US" dirty="0"/>
              <a:t>Do not hesitate to contact any of us to help out</a:t>
            </a:r>
          </a:p>
          <a:p>
            <a:r>
              <a:rPr lang="en-US" dirty="0"/>
              <a:t>If you do not have WinRMS and would like it, please contact Kashif Iqbal or myself</a:t>
            </a:r>
          </a:p>
          <a:p>
            <a:r>
              <a:rPr lang="en-US" dirty="0"/>
              <a:t>It takes a few months to get WinRMS going at a station</a:t>
            </a:r>
          </a:p>
          <a:p>
            <a:r>
              <a:rPr lang="en-US" dirty="0"/>
              <a:t>The larger the station the more effective WinRMS is since it manages many accounts and control points</a:t>
            </a:r>
          </a:p>
          <a:p>
            <a:r>
              <a:rPr lang="en-US" dirty="0"/>
              <a:t>It takes daily management to make this work</a:t>
            </a:r>
          </a:p>
          <a:p>
            <a:r>
              <a:rPr lang="en-US" dirty="0"/>
              <a:t>You need to utilize other tools such as VSSC and IFCAP (VISTA) to reconcile and manage</a:t>
            </a:r>
          </a:p>
          <a:p>
            <a:pPr marL="0" indent="0">
              <a:buNone/>
            </a:pPr>
            <a:endParaRPr lang="en-US" dirty="0"/>
          </a:p>
        </p:txBody>
      </p:sp>
    </p:spTree>
    <p:extLst>
      <p:ext uri="{BB962C8B-B14F-4D97-AF65-F5344CB8AC3E}">
        <p14:creationId xmlns:p14="http://schemas.microsoft.com/office/powerpoint/2010/main" val="1294344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2D4AA-23D7-48B4-8436-D1FDC5E323F5}"/>
              </a:ext>
            </a:extLst>
          </p:cNvPr>
          <p:cNvSpPr>
            <a:spLocks noGrp="1"/>
          </p:cNvSpPr>
          <p:nvPr>
            <p:ph type="title"/>
          </p:nvPr>
        </p:nvSpPr>
        <p:spPr/>
        <p:txBody>
          <a:bodyPr/>
          <a:lstStyle/>
          <a:p>
            <a:r>
              <a:rPr lang="en-US" dirty="0"/>
              <a:t>FCP 403 Summary Status</a:t>
            </a:r>
          </a:p>
        </p:txBody>
      </p:sp>
      <p:pic>
        <p:nvPicPr>
          <p:cNvPr id="4" name="Content Placeholder 3">
            <a:extLst>
              <a:ext uri="{FF2B5EF4-FFF2-40B4-BE49-F238E27FC236}">
                <a16:creationId xmlns:a16="http://schemas.microsoft.com/office/drawing/2014/main" id="{4FF2862C-D39E-4095-860C-CECCA1E80C57}"/>
              </a:ext>
            </a:extLst>
          </p:cNvPr>
          <p:cNvPicPr>
            <a:picLocks noGrp="1" noChangeAspect="1"/>
          </p:cNvPicPr>
          <p:nvPr>
            <p:ph idx="1"/>
          </p:nvPr>
        </p:nvPicPr>
        <p:blipFill>
          <a:blip r:embed="rId2"/>
          <a:stretch>
            <a:fillRect/>
          </a:stretch>
        </p:blipFill>
        <p:spPr>
          <a:xfrm>
            <a:off x="3522689" y="1825625"/>
            <a:ext cx="5146621" cy="4351338"/>
          </a:xfrm>
          <a:prstGeom prst="rect">
            <a:avLst/>
          </a:prstGeom>
        </p:spPr>
      </p:pic>
      <p:cxnSp>
        <p:nvCxnSpPr>
          <p:cNvPr id="5" name="Straight Arrow Connector 4">
            <a:extLst>
              <a:ext uri="{FF2B5EF4-FFF2-40B4-BE49-F238E27FC236}">
                <a16:creationId xmlns:a16="http://schemas.microsoft.com/office/drawing/2014/main" id="{D062D131-10F1-4829-857F-E734240B5237}"/>
              </a:ext>
            </a:extLst>
          </p:cNvPr>
          <p:cNvCxnSpPr/>
          <p:nvPr/>
        </p:nvCxnSpPr>
        <p:spPr>
          <a:xfrm flipH="1">
            <a:off x="8441975" y="2253106"/>
            <a:ext cx="771787" cy="411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881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E6253-209C-43B1-8439-CF2456A9BD69}"/>
              </a:ext>
            </a:extLst>
          </p:cNvPr>
          <p:cNvSpPr>
            <a:spLocks noGrp="1"/>
          </p:cNvSpPr>
          <p:nvPr>
            <p:ph type="title"/>
          </p:nvPr>
        </p:nvSpPr>
        <p:spPr/>
        <p:txBody>
          <a:bodyPr/>
          <a:lstStyle/>
          <a:p>
            <a:r>
              <a:rPr lang="en-US" dirty="0"/>
              <a:t>FCP 403 Detail Status</a:t>
            </a:r>
          </a:p>
        </p:txBody>
      </p:sp>
      <p:pic>
        <p:nvPicPr>
          <p:cNvPr id="4" name="Content Placeholder 3">
            <a:extLst>
              <a:ext uri="{FF2B5EF4-FFF2-40B4-BE49-F238E27FC236}">
                <a16:creationId xmlns:a16="http://schemas.microsoft.com/office/drawing/2014/main" id="{D57E0932-E0AC-4ABB-A283-576D86516647}"/>
              </a:ext>
            </a:extLst>
          </p:cNvPr>
          <p:cNvPicPr>
            <a:picLocks noGrp="1" noChangeAspect="1"/>
          </p:cNvPicPr>
          <p:nvPr>
            <p:ph idx="1"/>
          </p:nvPr>
        </p:nvPicPr>
        <p:blipFill>
          <a:blip r:embed="rId2"/>
          <a:stretch>
            <a:fillRect/>
          </a:stretch>
        </p:blipFill>
        <p:spPr>
          <a:xfrm>
            <a:off x="3522689" y="1347537"/>
            <a:ext cx="5712088" cy="4829426"/>
          </a:xfrm>
          <a:prstGeom prst="rect">
            <a:avLst/>
          </a:prstGeom>
        </p:spPr>
      </p:pic>
      <p:cxnSp>
        <p:nvCxnSpPr>
          <p:cNvPr id="5" name="Straight Arrow Connector 4">
            <a:extLst>
              <a:ext uri="{FF2B5EF4-FFF2-40B4-BE49-F238E27FC236}">
                <a16:creationId xmlns:a16="http://schemas.microsoft.com/office/drawing/2014/main" id="{62020976-B5FA-4D47-BDB0-673919F41DCD}"/>
              </a:ext>
            </a:extLst>
          </p:cNvPr>
          <p:cNvCxnSpPr/>
          <p:nvPr/>
        </p:nvCxnSpPr>
        <p:spPr>
          <a:xfrm flipH="1">
            <a:off x="8846265" y="1843664"/>
            <a:ext cx="1073790" cy="453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2130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CD209-4050-4DF1-9AD1-3B3C5F6EA2E0}"/>
              </a:ext>
            </a:extLst>
          </p:cNvPr>
          <p:cNvSpPr>
            <a:spLocks noGrp="1"/>
          </p:cNvSpPr>
          <p:nvPr>
            <p:ph type="title"/>
          </p:nvPr>
        </p:nvSpPr>
        <p:spPr/>
        <p:txBody>
          <a:bodyPr/>
          <a:lstStyle/>
          <a:p>
            <a:r>
              <a:rPr lang="en-US" dirty="0"/>
              <a:t>FCP 403 SOA</a:t>
            </a:r>
          </a:p>
        </p:txBody>
      </p:sp>
      <p:graphicFrame>
        <p:nvGraphicFramePr>
          <p:cNvPr id="4" name="Content Placeholder 3">
            <a:extLst>
              <a:ext uri="{FF2B5EF4-FFF2-40B4-BE49-F238E27FC236}">
                <a16:creationId xmlns:a16="http://schemas.microsoft.com/office/drawing/2014/main" id="{4704747E-B823-48FE-895A-53B6891839C7}"/>
              </a:ext>
            </a:extLst>
          </p:cNvPr>
          <p:cNvGraphicFramePr>
            <a:graphicFrameLocks noGrp="1"/>
          </p:cNvGraphicFramePr>
          <p:nvPr>
            <p:ph idx="1"/>
            <p:extLst>
              <p:ext uri="{D42A27DB-BD31-4B8C-83A1-F6EECF244321}">
                <p14:modId xmlns:p14="http://schemas.microsoft.com/office/powerpoint/2010/main" val="2587098282"/>
              </p:ext>
            </p:extLst>
          </p:nvPr>
        </p:nvGraphicFramePr>
        <p:xfrm>
          <a:off x="1606550" y="2523119"/>
          <a:ext cx="8978900" cy="1000125"/>
        </p:xfrm>
        <a:graphic>
          <a:graphicData uri="http://schemas.openxmlformats.org/drawingml/2006/table">
            <a:tbl>
              <a:tblPr>
                <a:tableStyleId>{5C22544A-7EE6-4342-B048-85BDC9FD1C3A}</a:tableStyleId>
              </a:tblPr>
              <a:tblGrid>
                <a:gridCol w="609169">
                  <a:extLst>
                    <a:ext uri="{9D8B030D-6E8A-4147-A177-3AD203B41FA5}">
                      <a16:colId xmlns:a16="http://schemas.microsoft.com/office/drawing/2014/main" val="2599472914"/>
                    </a:ext>
                  </a:extLst>
                </a:gridCol>
                <a:gridCol w="980382">
                  <a:extLst>
                    <a:ext uri="{9D8B030D-6E8A-4147-A177-3AD203B41FA5}">
                      <a16:colId xmlns:a16="http://schemas.microsoft.com/office/drawing/2014/main" val="3362306169"/>
                    </a:ext>
                  </a:extLst>
                </a:gridCol>
                <a:gridCol w="1002591">
                  <a:extLst>
                    <a:ext uri="{9D8B030D-6E8A-4147-A177-3AD203B41FA5}">
                      <a16:colId xmlns:a16="http://schemas.microsoft.com/office/drawing/2014/main" val="1042178736"/>
                    </a:ext>
                  </a:extLst>
                </a:gridCol>
                <a:gridCol w="1078737">
                  <a:extLst>
                    <a:ext uri="{9D8B030D-6E8A-4147-A177-3AD203B41FA5}">
                      <a16:colId xmlns:a16="http://schemas.microsoft.com/office/drawing/2014/main" val="3926700972"/>
                    </a:ext>
                  </a:extLst>
                </a:gridCol>
                <a:gridCol w="989900">
                  <a:extLst>
                    <a:ext uri="{9D8B030D-6E8A-4147-A177-3AD203B41FA5}">
                      <a16:colId xmlns:a16="http://schemas.microsoft.com/office/drawing/2014/main" val="117053633"/>
                    </a:ext>
                  </a:extLst>
                </a:gridCol>
                <a:gridCol w="1256411">
                  <a:extLst>
                    <a:ext uri="{9D8B030D-6E8A-4147-A177-3AD203B41FA5}">
                      <a16:colId xmlns:a16="http://schemas.microsoft.com/office/drawing/2014/main" val="3973662034"/>
                    </a:ext>
                  </a:extLst>
                </a:gridCol>
                <a:gridCol w="989900">
                  <a:extLst>
                    <a:ext uri="{9D8B030D-6E8A-4147-A177-3AD203B41FA5}">
                      <a16:colId xmlns:a16="http://schemas.microsoft.com/office/drawing/2014/main" val="3263721432"/>
                    </a:ext>
                  </a:extLst>
                </a:gridCol>
                <a:gridCol w="980382">
                  <a:extLst>
                    <a:ext uri="{9D8B030D-6E8A-4147-A177-3AD203B41FA5}">
                      <a16:colId xmlns:a16="http://schemas.microsoft.com/office/drawing/2014/main" val="1028186673"/>
                    </a:ext>
                  </a:extLst>
                </a:gridCol>
                <a:gridCol w="1091428">
                  <a:extLst>
                    <a:ext uri="{9D8B030D-6E8A-4147-A177-3AD203B41FA5}">
                      <a16:colId xmlns:a16="http://schemas.microsoft.com/office/drawing/2014/main" val="2681464841"/>
                    </a:ext>
                  </a:extLst>
                </a:gridCol>
              </a:tblGrid>
              <a:tr h="619125">
                <a:tc>
                  <a:txBody>
                    <a:bodyPr/>
                    <a:lstStyle/>
                    <a:p>
                      <a:pPr algn="ctr" fontAlgn="b"/>
                      <a:r>
                        <a:rPr lang="en-US" sz="900" u="none" strike="noStrike" dirty="0">
                          <a:effectLst/>
                        </a:rPr>
                        <a:t>FCP</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ACC</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FCP Name</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FMS Budget</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FMS Oblig</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FMS Unob</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IFCAP Unob</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IFCAP Pending</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FMS Unob minus</a:t>
                      </a:r>
                      <a:br>
                        <a:rPr lang="en-US" sz="900" u="none" strike="noStrike" dirty="0">
                          <a:effectLst/>
                        </a:rPr>
                      </a:br>
                      <a:r>
                        <a:rPr lang="en-US" sz="900" u="none" strike="noStrike" dirty="0">
                          <a:effectLst/>
                        </a:rPr>
                        <a:t>IFCAP Unob</a:t>
                      </a:r>
                      <a:endParaRPr lang="en-US" sz="9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590922097"/>
                  </a:ext>
                </a:extLst>
              </a:tr>
              <a:tr h="190500">
                <a:tc>
                  <a:txBody>
                    <a:bodyPr/>
                    <a:lstStyle/>
                    <a:p>
                      <a:pPr algn="ctr" fontAlgn="b"/>
                      <a:endParaRPr lang="en-US" sz="900" b="1" i="0" u="none" strike="noStrike" dirty="0">
                        <a:solidFill>
                          <a:srgbClr val="000000"/>
                        </a:solidFill>
                        <a:effectLst/>
                        <a:latin typeface="Arial" panose="020B0604020202020204" pitchFamily="34" charset="0"/>
                      </a:endParaRPr>
                    </a:p>
                  </a:txBody>
                  <a:tcPr marL="9525" marR="9525" marT="9525" marB="0" anchor="b"/>
                </a:tc>
                <a:tc gridSpan="2">
                  <a:txBody>
                    <a:bodyPr/>
                    <a:lstStyle/>
                    <a:p>
                      <a:pPr algn="l" fontAlgn="b"/>
                      <a:r>
                        <a:rPr lang="en-US" sz="900" u="none" strike="noStrike" dirty="0">
                          <a:effectLst/>
                        </a:rPr>
                        <a:t>0161A1  FY 2122  Prog 81</a:t>
                      </a:r>
                      <a:endParaRPr lang="en-US" sz="900" b="1" i="0" u="none" strike="noStrike" dirty="0">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578893744"/>
                  </a:ext>
                </a:extLst>
              </a:tr>
              <a:tr h="190500">
                <a:tc>
                  <a:txBody>
                    <a:bodyPr/>
                    <a:lstStyle/>
                    <a:p>
                      <a:pPr algn="ctr" fontAlgn="b"/>
                      <a:r>
                        <a:rPr lang="en-US" sz="900" u="none" strike="noStrike" dirty="0">
                          <a:effectLst/>
                        </a:rPr>
                        <a:t>403</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810034401</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821 IC SALARIES</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dirty="0">
                          <a:effectLst/>
                        </a:rPr>
                        <a:t>1,645,493.00 </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dirty="0">
                          <a:effectLst/>
                        </a:rPr>
                        <a:t>404,480.63 </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dirty="0">
                          <a:effectLst/>
                        </a:rPr>
                        <a:t>1,241,012.37 </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dirty="0">
                          <a:effectLst/>
                        </a:rPr>
                        <a:t>1,241,012.37 </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dirty="0">
                          <a:effectLst/>
                        </a:rPr>
                        <a:t>0.00 </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dirty="0">
                          <a:effectLst/>
                        </a:rPr>
                        <a:t>0.00 </a:t>
                      </a:r>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147991323"/>
                  </a:ext>
                </a:extLst>
              </a:tr>
            </a:tbl>
          </a:graphicData>
        </a:graphic>
      </p:graphicFrame>
      <p:cxnSp>
        <p:nvCxnSpPr>
          <p:cNvPr id="5" name="Straight Arrow Connector 4">
            <a:extLst>
              <a:ext uri="{FF2B5EF4-FFF2-40B4-BE49-F238E27FC236}">
                <a16:creationId xmlns:a16="http://schemas.microsoft.com/office/drawing/2014/main" id="{BCF31A79-9EF5-413F-B5D8-B7D47DF9F0B5}"/>
              </a:ext>
            </a:extLst>
          </p:cNvPr>
          <p:cNvCxnSpPr/>
          <p:nvPr/>
        </p:nvCxnSpPr>
        <p:spPr>
          <a:xfrm flipV="1">
            <a:off x="3959604" y="3523244"/>
            <a:ext cx="687897" cy="755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24297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3ADF-A940-45AD-A0D8-ED43EE91F81A}"/>
              </a:ext>
            </a:extLst>
          </p:cNvPr>
          <p:cNvSpPr>
            <a:spLocks noGrp="1"/>
          </p:cNvSpPr>
          <p:nvPr>
            <p:ph type="title"/>
          </p:nvPr>
        </p:nvSpPr>
        <p:spPr/>
        <p:txBody>
          <a:bodyPr/>
          <a:lstStyle/>
          <a:p>
            <a:r>
              <a:rPr lang="en-US" dirty="0"/>
              <a:t>How to Balance Salary Expenses</a:t>
            </a:r>
          </a:p>
        </p:txBody>
      </p:sp>
      <p:sp>
        <p:nvSpPr>
          <p:cNvPr id="3" name="Content Placeholder 2">
            <a:extLst>
              <a:ext uri="{FF2B5EF4-FFF2-40B4-BE49-F238E27FC236}">
                <a16:creationId xmlns:a16="http://schemas.microsoft.com/office/drawing/2014/main" id="{0A64C5E0-5F1B-4C9F-A251-BED1C9E2BD85}"/>
              </a:ext>
            </a:extLst>
          </p:cNvPr>
          <p:cNvSpPr>
            <a:spLocks noGrp="1"/>
          </p:cNvSpPr>
          <p:nvPr>
            <p:ph idx="1"/>
          </p:nvPr>
        </p:nvSpPr>
        <p:spPr/>
        <p:txBody>
          <a:bodyPr>
            <a:normAutofit fontScale="85000" lnSpcReduction="20000"/>
          </a:bodyPr>
          <a:lstStyle/>
          <a:p>
            <a:r>
              <a:rPr lang="en-US" dirty="0"/>
              <a:t>Since WinRMS does salary projections, you will need to set-up an excel sheet to balance the salary expenses throughout the year in order to balance each pay period. </a:t>
            </a:r>
          </a:p>
          <a:p>
            <a:r>
              <a:rPr lang="en-US" dirty="0"/>
              <a:t>There are multiple ways the spreadsheet can be set-up.  I have seen different ways of doing it.  As long as you can track the expenses, your way works too!  The next slide shows my simplified method.</a:t>
            </a:r>
          </a:p>
          <a:p>
            <a:r>
              <a:rPr lang="en-US" dirty="0"/>
              <a:t>To find the salary expenses that have downloaded into WinRMS each pay period, click on Reports -&gt;Employee-Salary Reports -&gt;Current Pay Period Report and then select the current pay period.  This will show you the employees that have downloaded into each FCP and the amount for each FCP.  That amount should then be entered into your spreadsheet.</a:t>
            </a:r>
          </a:p>
          <a:p>
            <a:r>
              <a:rPr lang="en-US" dirty="0"/>
              <a:t>You will want to ensure the FMS Obligated amount matches the spreadsheet amount for each FCP.</a:t>
            </a:r>
          </a:p>
          <a:p>
            <a:r>
              <a:rPr lang="en-US" dirty="0"/>
              <a:t>Let’s look at FCP 403 for Iowa City again.</a:t>
            </a:r>
          </a:p>
          <a:p>
            <a:endParaRPr lang="en-US" dirty="0"/>
          </a:p>
        </p:txBody>
      </p:sp>
    </p:spTree>
    <p:extLst>
      <p:ext uri="{BB962C8B-B14F-4D97-AF65-F5344CB8AC3E}">
        <p14:creationId xmlns:p14="http://schemas.microsoft.com/office/powerpoint/2010/main" val="2290451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33C-0B16-4B95-A994-3532CA5C8074}"/>
              </a:ext>
            </a:extLst>
          </p:cNvPr>
          <p:cNvSpPr>
            <a:spLocks noGrp="1"/>
          </p:cNvSpPr>
          <p:nvPr>
            <p:ph type="title"/>
          </p:nvPr>
        </p:nvSpPr>
        <p:spPr>
          <a:xfrm>
            <a:off x="3982417" y="123884"/>
            <a:ext cx="4985084" cy="726737"/>
          </a:xfrm>
        </p:spPr>
        <p:txBody>
          <a:bodyPr/>
          <a:lstStyle/>
          <a:p>
            <a:r>
              <a:rPr lang="en-US" dirty="0"/>
              <a:t>Salary Spreadsheet</a:t>
            </a:r>
          </a:p>
        </p:txBody>
      </p:sp>
      <p:graphicFrame>
        <p:nvGraphicFramePr>
          <p:cNvPr id="8" name="Content Placeholder 7">
            <a:extLst>
              <a:ext uri="{FF2B5EF4-FFF2-40B4-BE49-F238E27FC236}">
                <a16:creationId xmlns:a16="http://schemas.microsoft.com/office/drawing/2014/main" id="{C3752A12-D6DD-4549-B1CA-5A1934691310}"/>
              </a:ext>
            </a:extLst>
          </p:cNvPr>
          <p:cNvGraphicFramePr>
            <a:graphicFrameLocks noGrp="1"/>
          </p:cNvGraphicFramePr>
          <p:nvPr>
            <p:ph idx="1"/>
            <p:extLst>
              <p:ext uri="{D42A27DB-BD31-4B8C-83A1-F6EECF244321}">
                <p14:modId xmlns:p14="http://schemas.microsoft.com/office/powerpoint/2010/main" val="725469396"/>
              </p:ext>
            </p:extLst>
          </p:nvPr>
        </p:nvGraphicFramePr>
        <p:xfrm>
          <a:off x="3266554" y="1048624"/>
          <a:ext cx="5658891" cy="4904500"/>
        </p:xfrm>
        <a:graphic>
          <a:graphicData uri="http://schemas.openxmlformats.org/drawingml/2006/table">
            <a:tbl>
              <a:tblPr>
                <a:tableStyleId>{5C22544A-7EE6-4342-B048-85BDC9FD1C3A}</a:tableStyleId>
              </a:tblPr>
              <a:tblGrid>
                <a:gridCol w="1477067">
                  <a:extLst>
                    <a:ext uri="{9D8B030D-6E8A-4147-A177-3AD203B41FA5}">
                      <a16:colId xmlns:a16="http://schemas.microsoft.com/office/drawing/2014/main" val="4206098127"/>
                    </a:ext>
                  </a:extLst>
                </a:gridCol>
                <a:gridCol w="1045456">
                  <a:extLst>
                    <a:ext uri="{9D8B030D-6E8A-4147-A177-3AD203B41FA5}">
                      <a16:colId xmlns:a16="http://schemas.microsoft.com/office/drawing/2014/main" val="1945486210"/>
                    </a:ext>
                  </a:extLst>
                </a:gridCol>
                <a:gridCol w="1045456">
                  <a:extLst>
                    <a:ext uri="{9D8B030D-6E8A-4147-A177-3AD203B41FA5}">
                      <a16:colId xmlns:a16="http://schemas.microsoft.com/office/drawing/2014/main" val="3659534228"/>
                    </a:ext>
                  </a:extLst>
                </a:gridCol>
                <a:gridCol w="1045456">
                  <a:extLst>
                    <a:ext uri="{9D8B030D-6E8A-4147-A177-3AD203B41FA5}">
                      <a16:colId xmlns:a16="http://schemas.microsoft.com/office/drawing/2014/main" val="2391171049"/>
                    </a:ext>
                  </a:extLst>
                </a:gridCol>
                <a:gridCol w="1045456">
                  <a:extLst>
                    <a:ext uri="{9D8B030D-6E8A-4147-A177-3AD203B41FA5}">
                      <a16:colId xmlns:a16="http://schemas.microsoft.com/office/drawing/2014/main" val="1067174649"/>
                    </a:ext>
                  </a:extLst>
                </a:gridCol>
              </a:tblGrid>
              <a:tr h="196180">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ctr" fontAlgn="b"/>
                      <a:r>
                        <a:rPr lang="en-US" sz="800" u="none" strike="noStrike" dirty="0">
                          <a:effectLst/>
                        </a:rPr>
                        <a:t>FCP 403</a:t>
                      </a:r>
                      <a:endParaRPr lang="en-US" sz="800" b="1" i="0" u="none" strike="noStrike" dirty="0">
                        <a:solidFill>
                          <a:srgbClr val="000000"/>
                        </a:solidFill>
                        <a:effectLst/>
                        <a:latin typeface="Calibri" panose="020F0502020204030204" pitchFamily="34" charset="0"/>
                      </a:endParaRPr>
                    </a:p>
                  </a:txBody>
                  <a:tcPr marL="7194" marR="7194" marT="7194" marB="0" anchor="b"/>
                </a:tc>
                <a:tc>
                  <a:txBody>
                    <a:bodyPr/>
                    <a:lstStyle/>
                    <a:p>
                      <a:pPr algn="ctr" fontAlgn="b"/>
                      <a:r>
                        <a:rPr lang="en-US" sz="800" u="none" strike="noStrike" dirty="0">
                          <a:effectLst/>
                        </a:rPr>
                        <a:t>FCP 415</a:t>
                      </a:r>
                      <a:endParaRPr lang="en-US" sz="800" b="1" i="0" u="none" strike="noStrike" dirty="0">
                        <a:solidFill>
                          <a:srgbClr val="000000"/>
                        </a:solidFill>
                        <a:effectLst/>
                        <a:latin typeface="Calibri" panose="020F0502020204030204" pitchFamily="34" charset="0"/>
                      </a:endParaRPr>
                    </a:p>
                  </a:txBody>
                  <a:tcPr marL="7194" marR="7194" marT="7194" marB="0" anchor="b"/>
                </a:tc>
                <a:tc>
                  <a:txBody>
                    <a:bodyPr/>
                    <a:lstStyle/>
                    <a:p>
                      <a:pPr algn="ctr" fontAlgn="b"/>
                      <a:r>
                        <a:rPr lang="en-US" sz="800" u="none" strike="noStrike" dirty="0">
                          <a:effectLst/>
                        </a:rPr>
                        <a:t>FCP 417</a:t>
                      </a:r>
                      <a:endParaRPr lang="en-US" sz="800" b="1" i="0" u="none" strike="noStrike" dirty="0">
                        <a:solidFill>
                          <a:srgbClr val="000000"/>
                        </a:solidFill>
                        <a:effectLst/>
                        <a:latin typeface="Calibri" panose="020F0502020204030204" pitchFamily="34" charset="0"/>
                      </a:endParaRPr>
                    </a:p>
                  </a:txBody>
                  <a:tcPr marL="7194" marR="7194" marT="7194" marB="0" anchor="b"/>
                </a:tc>
                <a:tc>
                  <a:txBody>
                    <a:bodyPr/>
                    <a:lstStyle/>
                    <a:p>
                      <a:pPr algn="ctr" fontAlgn="b"/>
                      <a:r>
                        <a:rPr lang="en-US" sz="800" u="none" strike="noStrike" dirty="0">
                          <a:effectLst/>
                        </a:rPr>
                        <a:t>FCP 476</a:t>
                      </a:r>
                      <a:endParaRPr lang="en-US" sz="800" b="1"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3387344910"/>
                  </a:ext>
                </a:extLst>
              </a:tr>
              <a:tr h="196180">
                <a:tc>
                  <a:txBody>
                    <a:bodyPr/>
                    <a:lstStyle/>
                    <a:p>
                      <a:pPr algn="l" fontAlgn="b"/>
                      <a:r>
                        <a:rPr lang="en-US" sz="800" u="none" strike="noStrike" dirty="0">
                          <a:effectLst/>
                        </a:rPr>
                        <a:t>PP1</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66798.3</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51696.64</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2833.42</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5888.35</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1654335794"/>
                  </a:ext>
                </a:extLst>
              </a:tr>
              <a:tr h="196180">
                <a:tc>
                  <a:txBody>
                    <a:bodyPr/>
                    <a:lstStyle/>
                    <a:p>
                      <a:pPr algn="l" fontAlgn="b"/>
                      <a:r>
                        <a:rPr lang="en-US" sz="800" u="none" strike="noStrike" dirty="0">
                          <a:effectLst/>
                        </a:rPr>
                        <a:t>PP2</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67180.02</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53949.72</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5381.77</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5888.34</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2771579900"/>
                  </a:ext>
                </a:extLst>
              </a:tr>
              <a:tr h="196180">
                <a:tc>
                  <a:txBody>
                    <a:bodyPr/>
                    <a:lstStyle/>
                    <a:p>
                      <a:pPr algn="l" fontAlgn="b"/>
                      <a:r>
                        <a:rPr lang="en-US" sz="800" u="none" strike="noStrike" dirty="0">
                          <a:effectLst/>
                        </a:rPr>
                        <a:t>PP3</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67287.26</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49335.6</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5664.66</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5888.35</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2150490256"/>
                  </a:ext>
                </a:extLst>
              </a:tr>
              <a:tr h="196180">
                <a:tc>
                  <a:txBody>
                    <a:bodyPr/>
                    <a:lstStyle/>
                    <a:p>
                      <a:pPr algn="l" fontAlgn="b"/>
                      <a:r>
                        <a:rPr lang="en-US" sz="800" u="none" strike="noStrike" dirty="0">
                          <a:effectLst/>
                        </a:rPr>
                        <a:t>TB1017</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564.66</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3665074954"/>
                  </a:ext>
                </a:extLst>
              </a:tr>
              <a:tr h="196180">
                <a:tc>
                  <a:txBody>
                    <a:bodyPr/>
                    <a:lstStyle/>
                    <a:p>
                      <a:pPr algn="l" fontAlgn="b"/>
                      <a:r>
                        <a:rPr lang="en-US" sz="800" u="none" strike="noStrike" dirty="0">
                          <a:effectLst/>
                        </a:rPr>
                        <a:t>PP4</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67358.1</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49897.06</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5666.82</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5888.34</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1103663792"/>
                  </a:ext>
                </a:extLst>
              </a:tr>
              <a:tr h="196180">
                <a:tc>
                  <a:txBody>
                    <a:bodyPr/>
                    <a:lstStyle/>
                    <a:p>
                      <a:pPr algn="l" fontAlgn="b"/>
                      <a:r>
                        <a:rPr lang="en-US" sz="800" u="none" strike="noStrike" dirty="0">
                          <a:effectLst/>
                        </a:rPr>
                        <a:t>EW 636JI1320</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-18615.5</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607062596"/>
                  </a:ext>
                </a:extLst>
              </a:tr>
              <a:tr h="196180">
                <a:tc>
                  <a:txBody>
                    <a:bodyPr/>
                    <a:lstStyle/>
                    <a:p>
                      <a:pPr algn="l" fontAlgn="b"/>
                      <a:r>
                        <a:rPr lang="en-US" sz="800" u="none" strike="noStrike" dirty="0">
                          <a:effectLst/>
                        </a:rPr>
                        <a:t>PP5</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67420.84</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49331.11</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5671.16</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5888.35</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1755738715"/>
                  </a:ext>
                </a:extLst>
              </a:tr>
              <a:tr h="196180">
                <a:tc>
                  <a:txBody>
                    <a:bodyPr/>
                    <a:lstStyle/>
                    <a:p>
                      <a:pPr algn="l" fontAlgn="b"/>
                      <a:r>
                        <a:rPr lang="en-US" sz="800" u="none" strike="noStrike" dirty="0">
                          <a:effectLst/>
                        </a:rPr>
                        <a:t>EW 636JI1362</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-480963.35</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1055230064"/>
                  </a:ext>
                </a:extLst>
              </a:tr>
              <a:tr h="196180">
                <a:tc>
                  <a:txBody>
                    <a:bodyPr/>
                    <a:lstStyle/>
                    <a:p>
                      <a:pPr algn="l" fontAlgn="b"/>
                      <a:r>
                        <a:rPr lang="en-US" sz="800" u="none" strike="noStrike" dirty="0">
                          <a:effectLst/>
                        </a:rPr>
                        <a:t>EW 636JI1364</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-134024.43</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3352203173"/>
                  </a:ext>
                </a:extLst>
              </a:tr>
              <a:tr h="196180">
                <a:tc>
                  <a:txBody>
                    <a:bodyPr/>
                    <a:lstStyle/>
                    <a:p>
                      <a:pPr algn="l" fontAlgn="b"/>
                      <a:r>
                        <a:rPr lang="en-US" sz="800" u="none" strike="noStrike" dirty="0">
                          <a:effectLst/>
                        </a:rPr>
                        <a:t>EW 636JI1368</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-288228.73</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2669359229"/>
                  </a:ext>
                </a:extLst>
              </a:tr>
              <a:tr h="196180">
                <a:tc>
                  <a:txBody>
                    <a:bodyPr/>
                    <a:lstStyle/>
                    <a:p>
                      <a:pPr algn="l" fontAlgn="b"/>
                      <a:r>
                        <a:rPr lang="en-US" sz="800" u="none" strike="noStrike" dirty="0">
                          <a:effectLst/>
                        </a:rPr>
                        <a:t>EW 636JI1369</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-23447.01</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105863211"/>
                  </a:ext>
                </a:extLst>
              </a:tr>
              <a:tr h="196180">
                <a:tc>
                  <a:txBody>
                    <a:bodyPr/>
                    <a:lstStyle/>
                    <a:p>
                      <a:pPr algn="l" fontAlgn="b"/>
                      <a:r>
                        <a:rPr lang="en-US" sz="800" u="none" strike="noStrike" dirty="0">
                          <a:effectLst/>
                        </a:rPr>
                        <a:t>EW 636JI1370</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-10886.05</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976353169"/>
                  </a:ext>
                </a:extLst>
              </a:tr>
              <a:tr h="196180">
                <a:tc>
                  <a:txBody>
                    <a:bodyPr/>
                    <a:lstStyle/>
                    <a:p>
                      <a:pPr algn="l" fontAlgn="b"/>
                      <a:r>
                        <a:rPr lang="en-US" sz="800" u="none" strike="noStrike" dirty="0">
                          <a:effectLst/>
                        </a:rPr>
                        <a:t>TB1017</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400</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4168216600"/>
                  </a:ext>
                </a:extLst>
              </a:tr>
              <a:tr h="196180">
                <a:tc>
                  <a:txBody>
                    <a:bodyPr/>
                    <a:lstStyle/>
                    <a:p>
                      <a:pPr algn="l" fontAlgn="b"/>
                      <a:r>
                        <a:rPr lang="en-US" sz="800" u="none" strike="noStrike" dirty="0">
                          <a:effectLst/>
                        </a:rPr>
                        <a:t>PP6</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67175.06</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51412.74</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5666.83</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5888.34</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2725121076"/>
                  </a:ext>
                </a:extLst>
              </a:tr>
              <a:tr h="196180">
                <a:tc>
                  <a:txBody>
                    <a:bodyPr/>
                    <a:lstStyle/>
                    <a:p>
                      <a:pPr algn="l" fontAlgn="b"/>
                      <a:r>
                        <a:rPr lang="en-US" sz="800" u="none" strike="noStrike" dirty="0">
                          <a:effectLst/>
                        </a:rPr>
                        <a:t>PP7</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68590.64</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51556.71</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5666.83</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5888.34</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1159043053"/>
                  </a:ext>
                </a:extLst>
              </a:tr>
              <a:tr h="196180">
                <a:tc>
                  <a:txBody>
                    <a:bodyPr/>
                    <a:lstStyle/>
                    <a:p>
                      <a:pPr algn="l" fontAlgn="b"/>
                      <a:r>
                        <a:rPr lang="en-US" sz="800" u="none" strike="noStrike" dirty="0">
                          <a:effectLst/>
                        </a:rPr>
                        <a:t>PP8</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68280.35</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51556.7</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5666.83</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5888.35</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2623571489"/>
                  </a:ext>
                </a:extLst>
              </a:tr>
              <a:tr h="196180">
                <a:tc>
                  <a:txBody>
                    <a:bodyPr/>
                    <a:lstStyle/>
                    <a:p>
                      <a:pPr algn="l" fontAlgn="b"/>
                      <a:r>
                        <a:rPr lang="en-US" sz="800" u="none" strike="noStrike" dirty="0">
                          <a:effectLst/>
                        </a:rPr>
                        <a:t>EW 636JI1431</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-5966.39</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113484581"/>
                  </a:ext>
                </a:extLst>
              </a:tr>
              <a:tr h="196180">
                <a:tc>
                  <a:txBody>
                    <a:bodyPr/>
                    <a:lstStyle/>
                    <a:p>
                      <a:pPr algn="l" fontAlgn="b"/>
                      <a:r>
                        <a:rPr lang="en-US" sz="800" u="none" strike="noStrike" dirty="0">
                          <a:effectLst/>
                        </a:rPr>
                        <a:t>EW 636JI1434</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-8833.34</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2897232608"/>
                  </a:ext>
                </a:extLst>
              </a:tr>
              <a:tr h="196180">
                <a:tc>
                  <a:txBody>
                    <a:bodyPr/>
                    <a:lstStyle/>
                    <a:p>
                      <a:pPr algn="l" fontAlgn="b"/>
                      <a:r>
                        <a:rPr lang="en-US" sz="800" u="none" strike="noStrike" dirty="0">
                          <a:effectLst/>
                        </a:rPr>
                        <a:t>EW 636JI1432</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-195.6</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2303787949"/>
                  </a:ext>
                </a:extLst>
              </a:tr>
              <a:tr h="196180">
                <a:tc>
                  <a:txBody>
                    <a:bodyPr/>
                    <a:lstStyle/>
                    <a:p>
                      <a:pPr algn="l" fontAlgn="b"/>
                      <a:r>
                        <a:rPr lang="en-US" sz="800" u="none" strike="noStrike" dirty="0">
                          <a:effectLst/>
                        </a:rPr>
                        <a:t>EW 636JI1433</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-28051.24</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840313175"/>
                  </a:ext>
                </a:extLst>
              </a:tr>
              <a:tr h="196180">
                <a:tc>
                  <a:txBody>
                    <a:bodyPr/>
                    <a:lstStyle/>
                    <a:p>
                      <a:pPr algn="l" fontAlgn="b"/>
                      <a:r>
                        <a:rPr lang="en-US" sz="800" u="none" strike="noStrike" dirty="0">
                          <a:effectLst/>
                        </a:rPr>
                        <a:t>PP9</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68590.4</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51556.67</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5666.83</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5888.34</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3807841341"/>
                  </a:ext>
                </a:extLst>
              </a:tr>
              <a:tr h="196180">
                <a:tc>
                  <a:txBody>
                    <a:bodyPr/>
                    <a:lstStyle/>
                    <a:p>
                      <a:pPr algn="l" fontAlgn="b"/>
                      <a:r>
                        <a:rPr lang="en-US" sz="800" u="none" strike="noStrike" dirty="0">
                          <a:effectLst/>
                        </a:rPr>
                        <a:t>PP10</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68280.39</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51556.73</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5666.83</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5888.35</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756800612"/>
                  </a:ext>
                </a:extLst>
              </a:tr>
              <a:tr h="196180">
                <a:tc>
                  <a:txBody>
                    <a:bodyPr/>
                    <a:lstStyle/>
                    <a:p>
                      <a:pPr algn="l" fontAlgn="b"/>
                      <a:r>
                        <a:rPr lang="en-US" sz="800" u="none" strike="noStrike" dirty="0">
                          <a:effectLst/>
                        </a:rPr>
                        <a:t>TB1017</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200</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3845808939"/>
                  </a:ext>
                </a:extLst>
              </a:tr>
              <a:tr h="196180">
                <a:tc>
                  <a:txBody>
                    <a:bodyPr/>
                    <a:lstStyle/>
                    <a:p>
                      <a:pPr algn="l" fontAlgn="b"/>
                      <a:r>
                        <a:rPr lang="en-US" sz="800" u="none" strike="noStrike" dirty="0">
                          <a:effectLst/>
                        </a:rPr>
                        <a:t>TOTAL</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404480.63</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563251.41</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20828.81</a:t>
                      </a:r>
                      <a:endParaRPr lang="en-US" sz="800" b="0" i="0" u="none" strike="noStrike" dirty="0">
                        <a:solidFill>
                          <a:srgbClr val="000000"/>
                        </a:solidFill>
                        <a:effectLst/>
                        <a:latin typeface="Calibri" panose="020F0502020204030204" pitchFamily="34" charset="0"/>
                      </a:endParaRPr>
                    </a:p>
                  </a:txBody>
                  <a:tcPr marL="7194" marR="7194" marT="7194" marB="0" anchor="b"/>
                </a:tc>
                <a:tc>
                  <a:txBody>
                    <a:bodyPr/>
                    <a:lstStyle/>
                    <a:p>
                      <a:pPr algn="r" fontAlgn="b"/>
                      <a:r>
                        <a:rPr lang="en-US" sz="800" u="none" strike="noStrike" dirty="0">
                          <a:effectLst/>
                        </a:rPr>
                        <a:t>89416.31</a:t>
                      </a:r>
                      <a:endParaRPr lang="en-US" sz="800" b="0" i="0" u="none" strike="noStrike" dirty="0">
                        <a:solidFill>
                          <a:srgbClr val="000000"/>
                        </a:solidFill>
                        <a:effectLst/>
                        <a:latin typeface="Calibri" panose="020F0502020204030204" pitchFamily="34" charset="0"/>
                      </a:endParaRPr>
                    </a:p>
                  </a:txBody>
                  <a:tcPr marL="7194" marR="7194" marT="7194" marB="0" anchor="b"/>
                </a:tc>
                <a:extLst>
                  <a:ext uri="{0D108BD9-81ED-4DB2-BD59-A6C34878D82A}">
                    <a16:rowId xmlns:a16="http://schemas.microsoft.com/office/drawing/2014/main" val="2096773601"/>
                  </a:ext>
                </a:extLst>
              </a:tr>
            </a:tbl>
          </a:graphicData>
        </a:graphic>
      </p:graphicFrame>
      <p:cxnSp>
        <p:nvCxnSpPr>
          <p:cNvPr id="4" name="Straight Arrow Connector 3">
            <a:extLst>
              <a:ext uri="{FF2B5EF4-FFF2-40B4-BE49-F238E27FC236}">
                <a16:creationId xmlns:a16="http://schemas.microsoft.com/office/drawing/2014/main" id="{BDC20B2E-8FC8-4525-ABAE-E8BFF3FE8A00}"/>
              </a:ext>
            </a:extLst>
          </p:cNvPr>
          <p:cNvCxnSpPr/>
          <p:nvPr/>
        </p:nvCxnSpPr>
        <p:spPr>
          <a:xfrm flipV="1">
            <a:off x="3976382" y="5855516"/>
            <a:ext cx="1057012" cy="234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61DC34B-D2B7-4199-B063-C09951A8399A}"/>
              </a:ext>
            </a:extLst>
          </p:cNvPr>
          <p:cNvCxnSpPr>
            <a:cxnSpLocks/>
          </p:cNvCxnSpPr>
          <p:nvPr/>
        </p:nvCxnSpPr>
        <p:spPr>
          <a:xfrm>
            <a:off x="3976382" y="911341"/>
            <a:ext cx="1057012" cy="255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B99AC21-B9FC-44C3-9778-62D4AF014A3C}"/>
              </a:ext>
            </a:extLst>
          </p:cNvPr>
          <p:cNvSpPr txBox="1"/>
          <p:nvPr/>
        </p:nvSpPr>
        <p:spPr>
          <a:xfrm>
            <a:off x="1728132" y="1812022"/>
            <a:ext cx="1065402" cy="646331"/>
          </a:xfrm>
          <a:prstGeom prst="rect">
            <a:avLst/>
          </a:prstGeom>
          <a:noFill/>
        </p:spPr>
        <p:txBody>
          <a:bodyPr wrap="square" rtlCol="0">
            <a:spAutoFit/>
          </a:bodyPr>
          <a:lstStyle/>
          <a:p>
            <a:r>
              <a:rPr lang="en-US" dirty="0"/>
              <a:t>Transit Benefit</a:t>
            </a:r>
          </a:p>
        </p:txBody>
      </p:sp>
      <p:cxnSp>
        <p:nvCxnSpPr>
          <p:cNvPr id="7" name="Straight Arrow Connector 6">
            <a:extLst>
              <a:ext uri="{FF2B5EF4-FFF2-40B4-BE49-F238E27FC236}">
                <a16:creationId xmlns:a16="http://schemas.microsoft.com/office/drawing/2014/main" id="{E641E725-18A3-4C5A-BA70-AE7D225D4E4A}"/>
              </a:ext>
            </a:extLst>
          </p:cNvPr>
          <p:cNvCxnSpPr/>
          <p:nvPr/>
        </p:nvCxnSpPr>
        <p:spPr>
          <a:xfrm flipV="1">
            <a:off x="2550253" y="1963024"/>
            <a:ext cx="716301" cy="125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Arrow: Down 8">
            <a:extLst>
              <a:ext uri="{FF2B5EF4-FFF2-40B4-BE49-F238E27FC236}">
                <a16:creationId xmlns:a16="http://schemas.microsoft.com/office/drawing/2014/main" id="{C843D2AB-E238-4FC7-B954-73356FBE2DB5}"/>
              </a:ext>
            </a:extLst>
          </p:cNvPr>
          <p:cNvSpPr/>
          <p:nvPr/>
        </p:nvSpPr>
        <p:spPr>
          <a:xfrm rot="16200000">
            <a:off x="2381501" y="2860326"/>
            <a:ext cx="716301" cy="6136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B540547-BE6F-4F93-A95A-964357750954}"/>
              </a:ext>
            </a:extLst>
          </p:cNvPr>
          <p:cNvSpPr txBox="1"/>
          <p:nvPr/>
        </p:nvSpPr>
        <p:spPr>
          <a:xfrm>
            <a:off x="1414190" y="2878990"/>
            <a:ext cx="1325461" cy="646331"/>
          </a:xfrm>
          <a:prstGeom prst="rect">
            <a:avLst/>
          </a:prstGeom>
          <a:noFill/>
        </p:spPr>
        <p:txBody>
          <a:bodyPr wrap="square" rtlCol="0">
            <a:spAutoFit/>
          </a:bodyPr>
          <a:lstStyle/>
          <a:p>
            <a:r>
              <a:rPr lang="en-US" dirty="0"/>
              <a:t>Cost Transfers</a:t>
            </a:r>
          </a:p>
        </p:txBody>
      </p:sp>
    </p:spTree>
    <p:extLst>
      <p:ext uri="{BB962C8B-B14F-4D97-AF65-F5344CB8AC3E}">
        <p14:creationId xmlns:p14="http://schemas.microsoft.com/office/powerpoint/2010/main" val="2635569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998C7-6B5E-4176-8B49-74B1F14D4CBF}"/>
              </a:ext>
            </a:extLst>
          </p:cNvPr>
          <p:cNvSpPr>
            <a:spLocks noGrp="1"/>
          </p:cNvSpPr>
          <p:nvPr>
            <p:ph type="title"/>
          </p:nvPr>
        </p:nvSpPr>
        <p:spPr/>
        <p:txBody>
          <a:bodyPr/>
          <a:lstStyle/>
          <a:p>
            <a:r>
              <a:rPr lang="en-US" dirty="0"/>
              <a:t>FCP 403 SOA Balance to Spreadsheet</a:t>
            </a:r>
          </a:p>
        </p:txBody>
      </p:sp>
      <p:graphicFrame>
        <p:nvGraphicFramePr>
          <p:cNvPr id="5" name="Content Placeholder 4">
            <a:extLst>
              <a:ext uri="{FF2B5EF4-FFF2-40B4-BE49-F238E27FC236}">
                <a16:creationId xmlns:a16="http://schemas.microsoft.com/office/drawing/2014/main" id="{861B5DE6-496C-42D0-A6E3-134FCC3F5980}"/>
              </a:ext>
            </a:extLst>
          </p:cNvPr>
          <p:cNvGraphicFramePr>
            <a:graphicFrameLocks noGrp="1"/>
          </p:cNvGraphicFramePr>
          <p:nvPr>
            <p:ph idx="1"/>
            <p:extLst>
              <p:ext uri="{D42A27DB-BD31-4B8C-83A1-F6EECF244321}">
                <p14:modId xmlns:p14="http://schemas.microsoft.com/office/powerpoint/2010/main" val="3860987691"/>
              </p:ext>
            </p:extLst>
          </p:nvPr>
        </p:nvGraphicFramePr>
        <p:xfrm>
          <a:off x="1606550" y="3043237"/>
          <a:ext cx="8978900" cy="1000125"/>
        </p:xfrm>
        <a:graphic>
          <a:graphicData uri="http://schemas.openxmlformats.org/drawingml/2006/table">
            <a:tbl>
              <a:tblPr>
                <a:tableStyleId>{5C22544A-7EE6-4342-B048-85BDC9FD1C3A}</a:tableStyleId>
              </a:tblPr>
              <a:tblGrid>
                <a:gridCol w="609169">
                  <a:extLst>
                    <a:ext uri="{9D8B030D-6E8A-4147-A177-3AD203B41FA5}">
                      <a16:colId xmlns:a16="http://schemas.microsoft.com/office/drawing/2014/main" val="2276387957"/>
                    </a:ext>
                  </a:extLst>
                </a:gridCol>
                <a:gridCol w="980382">
                  <a:extLst>
                    <a:ext uri="{9D8B030D-6E8A-4147-A177-3AD203B41FA5}">
                      <a16:colId xmlns:a16="http://schemas.microsoft.com/office/drawing/2014/main" val="40439650"/>
                    </a:ext>
                  </a:extLst>
                </a:gridCol>
                <a:gridCol w="1002591">
                  <a:extLst>
                    <a:ext uri="{9D8B030D-6E8A-4147-A177-3AD203B41FA5}">
                      <a16:colId xmlns:a16="http://schemas.microsoft.com/office/drawing/2014/main" val="1544503138"/>
                    </a:ext>
                  </a:extLst>
                </a:gridCol>
                <a:gridCol w="1078737">
                  <a:extLst>
                    <a:ext uri="{9D8B030D-6E8A-4147-A177-3AD203B41FA5}">
                      <a16:colId xmlns:a16="http://schemas.microsoft.com/office/drawing/2014/main" val="28993662"/>
                    </a:ext>
                  </a:extLst>
                </a:gridCol>
                <a:gridCol w="989900">
                  <a:extLst>
                    <a:ext uri="{9D8B030D-6E8A-4147-A177-3AD203B41FA5}">
                      <a16:colId xmlns:a16="http://schemas.microsoft.com/office/drawing/2014/main" val="3084859297"/>
                    </a:ext>
                  </a:extLst>
                </a:gridCol>
                <a:gridCol w="1256411">
                  <a:extLst>
                    <a:ext uri="{9D8B030D-6E8A-4147-A177-3AD203B41FA5}">
                      <a16:colId xmlns:a16="http://schemas.microsoft.com/office/drawing/2014/main" val="4232085773"/>
                    </a:ext>
                  </a:extLst>
                </a:gridCol>
                <a:gridCol w="989900">
                  <a:extLst>
                    <a:ext uri="{9D8B030D-6E8A-4147-A177-3AD203B41FA5}">
                      <a16:colId xmlns:a16="http://schemas.microsoft.com/office/drawing/2014/main" val="4032099680"/>
                    </a:ext>
                  </a:extLst>
                </a:gridCol>
                <a:gridCol w="980382">
                  <a:extLst>
                    <a:ext uri="{9D8B030D-6E8A-4147-A177-3AD203B41FA5}">
                      <a16:colId xmlns:a16="http://schemas.microsoft.com/office/drawing/2014/main" val="3457060197"/>
                    </a:ext>
                  </a:extLst>
                </a:gridCol>
                <a:gridCol w="1091428">
                  <a:extLst>
                    <a:ext uri="{9D8B030D-6E8A-4147-A177-3AD203B41FA5}">
                      <a16:colId xmlns:a16="http://schemas.microsoft.com/office/drawing/2014/main" val="3035875111"/>
                    </a:ext>
                  </a:extLst>
                </a:gridCol>
              </a:tblGrid>
              <a:tr h="619125">
                <a:tc>
                  <a:txBody>
                    <a:bodyPr/>
                    <a:lstStyle/>
                    <a:p>
                      <a:pPr algn="ctr" fontAlgn="b"/>
                      <a:r>
                        <a:rPr lang="en-US" sz="900" u="none" strike="noStrike" dirty="0">
                          <a:effectLst/>
                        </a:rPr>
                        <a:t>FCP</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ACC</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FCP Name</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FMS Budget</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FMS Oblig</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FMS Unob</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IFCAP Unob</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IFCAP Pending</a:t>
                      </a:r>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FMS Unob minus</a:t>
                      </a:r>
                      <a:br>
                        <a:rPr lang="en-US" sz="900" u="none" strike="noStrike" dirty="0">
                          <a:effectLst/>
                        </a:rPr>
                      </a:br>
                      <a:r>
                        <a:rPr lang="en-US" sz="900" u="none" strike="noStrike" dirty="0">
                          <a:effectLst/>
                        </a:rPr>
                        <a:t>IFCAP Unob</a:t>
                      </a:r>
                      <a:endParaRPr lang="en-US" sz="9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878769691"/>
                  </a:ext>
                </a:extLst>
              </a:tr>
              <a:tr h="190500">
                <a:tc>
                  <a:txBody>
                    <a:bodyPr/>
                    <a:lstStyle/>
                    <a:p>
                      <a:pPr algn="ctr" fontAlgn="b"/>
                      <a:endParaRPr lang="en-US" sz="900" b="1" i="0" u="none" strike="noStrike" dirty="0">
                        <a:solidFill>
                          <a:srgbClr val="000000"/>
                        </a:solidFill>
                        <a:effectLst/>
                        <a:latin typeface="Arial" panose="020B0604020202020204" pitchFamily="34" charset="0"/>
                      </a:endParaRPr>
                    </a:p>
                  </a:txBody>
                  <a:tcPr marL="9525" marR="9525" marT="9525" marB="0" anchor="b"/>
                </a:tc>
                <a:tc gridSpan="2">
                  <a:txBody>
                    <a:bodyPr/>
                    <a:lstStyle/>
                    <a:p>
                      <a:pPr algn="l" fontAlgn="b"/>
                      <a:r>
                        <a:rPr lang="en-US" sz="900" u="none" strike="noStrike" dirty="0">
                          <a:effectLst/>
                        </a:rPr>
                        <a:t>0161A1  FY 2122  Prog 81</a:t>
                      </a:r>
                      <a:endParaRPr lang="en-US" sz="900" b="1" i="0" u="none" strike="noStrike" dirty="0">
                        <a:solidFill>
                          <a:srgbClr val="000000"/>
                        </a:solidFill>
                        <a:effectLst/>
                        <a:latin typeface="Arial" panose="020B0604020202020204" pitchFamily="34" charset="0"/>
                      </a:endParaRPr>
                    </a:p>
                  </a:txBody>
                  <a:tcPr marL="9525" marR="9525" marT="9525" marB="0" anchor="b"/>
                </a:tc>
                <a:tc hMerge="1">
                  <a:txBody>
                    <a:bodyPr/>
                    <a:lstStyle/>
                    <a:p>
                      <a:endParaRPr lang="en-US"/>
                    </a:p>
                  </a:txBody>
                  <a:tcPr/>
                </a:tc>
                <a:tc>
                  <a:txBody>
                    <a:bodyPr/>
                    <a:lstStyle/>
                    <a:p>
                      <a:pPr algn="l" fontAlgn="b"/>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en-US" sz="9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48272170"/>
                  </a:ext>
                </a:extLst>
              </a:tr>
              <a:tr h="190500">
                <a:tc>
                  <a:txBody>
                    <a:bodyPr/>
                    <a:lstStyle/>
                    <a:p>
                      <a:pPr algn="ctr" fontAlgn="b"/>
                      <a:r>
                        <a:rPr lang="en-US" sz="900" u="none" strike="noStrike" dirty="0">
                          <a:effectLst/>
                        </a:rPr>
                        <a:t>403</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900" u="none" strike="noStrike" dirty="0">
                          <a:effectLst/>
                        </a:rPr>
                        <a:t>810034401</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900" u="none" strike="noStrike" dirty="0">
                          <a:effectLst/>
                        </a:rPr>
                        <a:t>821 IC SALARIES</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dirty="0">
                          <a:effectLst/>
                        </a:rPr>
                        <a:t>1,645,493.00 </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dirty="0">
                          <a:effectLst/>
                        </a:rPr>
                        <a:t>404,480.63 </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dirty="0">
                          <a:effectLst/>
                        </a:rPr>
                        <a:t>1,241,012.37 </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dirty="0">
                          <a:effectLst/>
                        </a:rPr>
                        <a:t>1,241,012.37 </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dirty="0">
                          <a:effectLst/>
                        </a:rPr>
                        <a:t>0.00 </a:t>
                      </a:r>
                      <a:endParaRPr lang="en-US" sz="9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en-US" sz="900" u="none" strike="noStrike" dirty="0">
                          <a:effectLst/>
                        </a:rPr>
                        <a:t>0.00 </a:t>
                      </a:r>
                      <a:endParaRPr lang="en-US" sz="9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403523189"/>
                  </a:ext>
                </a:extLst>
              </a:tr>
            </a:tbl>
          </a:graphicData>
        </a:graphic>
      </p:graphicFrame>
      <p:cxnSp>
        <p:nvCxnSpPr>
          <p:cNvPr id="4" name="Straight Arrow Connector 3">
            <a:extLst>
              <a:ext uri="{FF2B5EF4-FFF2-40B4-BE49-F238E27FC236}">
                <a16:creationId xmlns:a16="http://schemas.microsoft.com/office/drawing/2014/main" id="{EBF230CF-2A98-4308-A847-4CA46FC3D45B}"/>
              </a:ext>
            </a:extLst>
          </p:cNvPr>
          <p:cNvCxnSpPr/>
          <p:nvPr/>
        </p:nvCxnSpPr>
        <p:spPr>
          <a:xfrm flipV="1">
            <a:off x="4806892" y="4043362"/>
            <a:ext cx="729842" cy="1031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226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F563-ACD0-4BB7-B17B-56C1B0F2EECC}"/>
              </a:ext>
            </a:extLst>
          </p:cNvPr>
          <p:cNvSpPr>
            <a:spLocks noGrp="1"/>
          </p:cNvSpPr>
          <p:nvPr>
            <p:ph type="title"/>
          </p:nvPr>
        </p:nvSpPr>
        <p:spPr/>
        <p:txBody>
          <a:bodyPr/>
          <a:lstStyle/>
          <a:p>
            <a:r>
              <a:rPr lang="en-US" dirty="0"/>
              <a:t>WinRMS Salary Report</a:t>
            </a:r>
          </a:p>
        </p:txBody>
      </p:sp>
      <p:pic>
        <p:nvPicPr>
          <p:cNvPr id="5" name="Content Placeholder 4">
            <a:extLst>
              <a:ext uri="{FF2B5EF4-FFF2-40B4-BE49-F238E27FC236}">
                <a16:creationId xmlns:a16="http://schemas.microsoft.com/office/drawing/2014/main" id="{C58E51F0-C989-4CEA-9CD6-C5035C4C536A}"/>
              </a:ext>
            </a:extLst>
          </p:cNvPr>
          <p:cNvPicPr>
            <a:picLocks noGrp="1" noChangeAspect="1"/>
          </p:cNvPicPr>
          <p:nvPr>
            <p:ph idx="1"/>
          </p:nvPr>
        </p:nvPicPr>
        <p:blipFill>
          <a:blip r:embed="rId2"/>
          <a:stretch>
            <a:fillRect/>
          </a:stretch>
        </p:blipFill>
        <p:spPr>
          <a:xfrm>
            <a:off x="3745418" y="1825625"/>
            <a:ext cx="4701163" cy="4351338"/>
          </a:xfrm>
          <a:prstGeom prst="rect">
            <a:avLst/>
          </a:prstGeom>
        </p:spPr>
      </p:pic>
      <p:cxnSp>
        <p:nvCxnSpPr>
          <p:cNvPr id="7" name="Straight Arrow Connector 6">
            <a:extLst>
              <a:ext uri="{FF2B5EF4-FFF2-40B4-BE49-F238E27FC236}">
                <a16:creationId xmlns:a16="http://schemas.microsoft.com/office/drawing/2014/main" id="{7C098FAC-D82C-4767-BE71-487310E48220}"/>
              </a:ext>
            </a:extLst>
          </p:cNvPr>
          <p:cNvCxnSpPr/>
          <p:nvPr/>
        </p:nvCxnSpPr>
        <p:spPr>
          <a:xfrm flipH="1">
            <a:off x="8446581" y="3034717"/>
            <a:ext cx="1006679" cy="394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516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E1DC-E663-4611-BF61-EB0A480682C7}"/>
              </a:ext>
            </a:extLst>
          </p:cNvPr>
          <p:cNvSpPr>
            <a:spLocks noGrp="1"/>
          </p:cNvSpPr>
          <p:nvPr>
            <p:ph type="title"/>
          </p:nvPr>
        </p:nvSpPr>
        <p:spPr/>
        <p:txBody>
          <a:bodyPr/>
          <a:lstStyle/>
          <a:p>
            <a:r>
              <a:rPr lang="en-US" dirty="0"/>
              <a:t>WinRMS Salary Report</a:t>
            </a:r>
          </a:p>
        </p:txBody>
      </p:sp>
      <p:pic>
        <p:nvPicPr>
          <p:cNvPr id="4" name="Content Placeholder 3">
            <a:extLst>
              <a:ext uri="{FF2B5EF4-FFF2-40B4-BE49-F238E27FC236}">
                <a16:creationId xmlns:a16="http://schemas.microsoft.com/office/drawing/2014/main" id="{8418BF0F-693D-4A68-A9B2-8B8F2C1E6250}"/>
              </a:ext>
            </a:extLst>
          </p:cNvPr>
          <p:cNvPicPr>
            <a:picLocks noGrp="1" noChangeAspect="1"/>
          </p:cNvPicPr>
          <p:nvPr>
            <p:ph idx="1"/>
          </p:nvPr>
        </p:nvPicPr>
        <p:blipFill>
          <a:blip r:embed="rId2"/>
          <a:stretch>
            <a:fillRect/>
          </a:stretch>
        </p:blipFill>
        <p:spPr>
          <a:xfrm>
            <a:off x="3549056" y="1825625"/>
            <a:ext cx="5093887" cy="4351338"/>
          </a:xfrm>
          <a:prstGeom prst="rect">
            <a:avLst/>
          </a:prstGeom>
        </p:spPr>
      </p:pic>
      <p:cxnSp>
        <p:nvCxnSpPr>
          <p:cNvPr id="5" name="Straight Arrow Connector 4">
            <a:extLst>
              <a:ext uri="{FF2B5EF4-FFF2-40B4-BE49-F238E27FC236}">
                <a16:creationId xmlns:a16="http://schemas.microsoft.com/office/drawing/2014/main" id="{CA624BA3-C8F5-4E9A-9885-4BD78B8BB13F}"/>
              </a:ext>
            </a:extLst>
          </p:cNvPr>
          <p:cNvCxnSpPr/>
          <p:nvPr/>
        </p:nvCxnSpPr>
        <p:spPr>
          <a:xfrm flipH="1">
            <a:off x="7510943" y="1494260"/>
            <a:ext cx="1325460" cy="6627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6951A93-59FB-4C8B-886B-2C3A140FB7E4}"/>
              </a:ext>
            </a:extLst>
          </p:cNvPr>
          <p:cNvCxnSpPr/>
          <p:nvPr/>
        </p:nvCxnSpPr>
        <p:spPr>
          <a:xfrm>
            <a:off x="2298583" y="3600496"/>
            <a:ext cx="1057013" cy="755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75671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13F5-9380-4567-8BBF-8E6DBD00B340}"/>
              </a:ext>
            </a:extLst>
          </p:cNvPr>
          <p:cNvSpPr>
            <a:spLocks noGrp="1"/>
          </p:cNvSpPr>
          <p:nvPr>
            <p:ph type="title"/>
          </p:nvPr>
        </p:nvSpPr>
        <p:spPr/>
        <p:txBody>
          <a:bodyPr/>
          <a:lstStyle/>
          <a:p>
            <a:r>
              <a:rPr lang="en-US" dirty="0"/>
              <a:t>TSP Transactions</a:t>
            </a:r>
          </a:p>
        </p:txBody>
      </p:sp>
      <p:sp>
        <p:nvSpPr>
          <p:cNvPr id="3" name="Content Placeholder 2">
            <a:extLst>
              <a:ext uri="{FF2B5EF4-FFF2-40B4-BE49-F238E27FC236}">
                <a16:creationId xmlns:a16="http://schemas.microsoft.com/office/drawing/2014/main" id="{AEF49EB1-8857-4CF0-83EA-2E72CEA8F03A}"/>
              </a:ext>
            </a:extLst>
          </p:cNvPr>
          <p:cNvSpPr>
            <a:spLocks noGrp="1"/>
          </p:cNvSpPr>
          <p:nvPr>
            <p:ph idx="1"/>
          </p:nvPr>
        </p:nvSpPr>
        <p:spPr>
          <a:xfrm>
            <a:off x="838200" y="1159024"/>
            <a:ext cx="10515600" cy="4818857"/>
          </a:xfrm>
        </p:spPr>
        <p:txBody>
          <a:bodyPr>
            <a:normAutofit fontScale="92500"/>
          </a:bodyPr>
          <a:lstStyle/>
          <a:p>
            <a:r>
              <a:rPr lang="en-US" dirty="0"/>
              <a:t>You may see a TSP transaction hit the FCP and will look like the following on the F20 daily activity report:</a:t>
            </a:r>
          </a:p>
          <a:p>
            <a:pPr marL="0" indent="0">
              <a:buNone/>
            </a:pPr>
            <a:endParaRPr lang="en-US" dirty="0"/>
          </a:p>
          <a:p>
            <a:pPr marL="0" indent="0">
              <a:buNone/>
            </a:pPr>
            <a:endParaRPr lang="en-US" dirty="0"/>
          </a:p>
          <a:p>
            <a:r>
              <a:rPr lang="en-US" dirty="0"/>
              <a:t>To determine the individual that the charge is for so you can apply it to the correct account in WinRMS, you can do the following:</a:t>
            </a:r>
          </a:p>
          <a:p>
            <a:pPr lvl="1"/>
            <a:r>
              <a:rPr lang="en-US" dirty="0"/>
              <a:t>Go to VSSC:  </a:t>
            </a:r>
            <a:r>
              <a:rPr lang="en-US" dirty="0">
                <a:hlinkClick r:id="rId2"/>
              </a:rPr>
              <a:t>VSSC - VHA Support Service Center (va.gov)</a:t>
            </a:r>
            <a:endParaRPr lang="en-US" dirty="0"/>
          </a:p>
          <a:p>
            <a:pPr lvl="1"/>
            <a:r>
              <a:rPr lang="en-US" dirty="0"/>
              <a:t>Click on Journal Voucher Line Table (JVLT)</a:t>
            </a:r>
          </a:p>
          <a:p>
            <a:pPr lvl="1"/>
            <a:r>
              <a:rPr lang="en-US" dirty="0"/>
              <a:t>Enter in your VISN, Facility, 0161A1 Fund, Select PR as Transaction Code and the accounting period you are looking in for the transaction.  Then click on View Report.</a:t>
            </a:r>
          </a:p>
          <a:p>
            <a:pPr lvl="1"/>
            <a:r>
              <a:rPr lang="en-US" dirty="0"/>
              <a:t>Once you locate the transaction, look at the description column and it will tell you the individual.</a:t>
            </a:r>
          </a:p>
          <a:p>
            <a:pPr lvl="1"/>
            <a:endParaRPr lang="en-US" dirty="0"/>
          </a:p>
          <a:p>
            <a:pPr marL="0" indent="0">
              <a:buNone/>
            </a:pPr>
            <a:endParaRPr lang="en-US" dirty="0"/>
          </a:p>
          <a:p>
            <a:endParaRPr lang="en-US" dirty="0"/>
          </a:p>
        </p:txBody>
      </p:sp>
      <p:graphicFrame>
        <p:nvGraphicFramePr>
          <p:cNvPr id="6" name="Table 5">
            <a:extLst>
              <a:ext uri="{FF2B5EF4-FFF2-40B4-BE49-F238E27FC236}">
                <a16:creationId xmlns:a16="http://schemas.microsoft.com/office/drawing/2014/main" id="{BF291BD6-1629-490F-83DC-497606BCC1C9}"/>
              </a:ext>
            </a:extLst>
          </p:cNvPr>
          <p:cNvGraphicFramePr>
            <a:graphicFrameLocks noGrp="1"/>
          </p:cNvGraphicFramePr>
          <p:nvPr>
            <p:extLst>
              <p:ext uri="{D42A27DB-BD31-4B8C-83A1-F6EECF244321}">
                <p14:modId xmlns:p14="http://schemas.microsoft.com/office/powerpoint/2010/main" val="3190095624"/>
              </p:ext>
            </p:extLst>
          </p:nvPr>
        </p:nvGraphicFramePr>
        <p:xfrm>
          <a:off x="838200" y="2055303"/>
          <a:ext cx="10452100" cy="657225"/>
        </p:xfrm>
        <a:graphic>
          <a:graphicData uri="http://schemas.openxmlformats.org/drawingml/2006/table">
            <a:tbl>
              <a:tblPr>
                <a:tableStyleId>{5C22544A-7EE6-4342-B048-85BDC9FD1C3A}</a:tableStyleId>
              </a:tblPr>
              <a:tblGrid>
                <a:gridCol w="990901">
                  <a:extLst>
                    <a:ext uri="{9D8B030D-6E8A-4147-A177-3AD203B41FA5}">
                      <a16:colId xmlns:a16="http://schemas.microsoft.com/office/drawing/2014/main" val="95559410"/>
                    </a:ext>
                  </a:extLst>
                </a:gridCol>
                <a:gridCol w="1016309">
                  <a:extLst>
                    <a:ext uri="{9D8B030D-6E8A-4147-A177-3AD203B41FA5}">
                      <a16:colId xmlns:a16="http://schemas.microsoft.com/office/drawing/2014/main" val="2859547175"/>
                    </a:ext>
                  </a:extLst>
                </a:gridCol>
                <a:gridCol w="1533991">
                  <a:extLst>
                    <a:ext uri="{9D8B030D-6E8A-4147-A177-3AD203B41FA5}">
                      <a16:colId xmlns:a16="http://schemas.microsoft.com/office/drawing/2014/main" val="1864492312"/>
                    </a:ext>
                  </a:extLst>
                </a:gridCol>
                <a:gridCol w="457339">
                  <a:extLst>
                    <a:ext uri="{9D8B030D-6E8A-4147-A177-3AD203B41FA5}">
                      <a16:colId xmlns:a16="http://schemas.microsoft.com/office/drawing/2014/main" val="1570345901"/>
                    </a:ext>
                  </a:extLst>
                </a:gridCol>
                <a:gridCol w="457339">
                  <a:extLst>
                    <a:ext uri="{9D8B030D-6E8A-4147-A177-3AD203B41FA5}">
                      <a16:colId xmlns:a16="http://schemas.microsoft.com/office/drawing/2014/main" val="2627543078"/>
                    </a:ext>
                  </a:extLst>
                </a:gridCol>
                <a:gridCol w="609785">
                  <a:extLst>
                    <a:ext uri="{9D8B030D-6E8A-4147-A177-3AD203B41FA5}">
                      <a16:colId xmlns:a16="http://schemas.microsoft.com/office/drawing/2014/main" val="4208114296"/>
                    </a:ext>
                  </a:extLst>
                </a:gridCol>
                <a:gridCol w="2070729">
                  <a:extLst>
                    <a:ext uri="{9D8B030D-6E8A-4147-A177-3AD203B41FA5}">
                      <a16:colId xmlns:a16="http://schemas.microsoft.com/office/drawing/2014/main" val="532479279"/>
                    </a:ext>
                  </a:extLst>
                </a:gridCol>
                <a:gridCol w="1143347">
                  <a:extLst>
                    <a:ext uri="{9D8B030D-6E8A-4147-A177-3AD203B41FA5}">
                      <a16:colId xmlns:a16="http://schemas.microsoft.com/office/drawing/2014/main" val="3234276168"/>
                    </a:ext>
                  </a:extLst>
                </a:gridCol>
                <a:gridCol w="1029013">
                  <a:extLst>
                    <a:ext uri="{9D8B030D-6E8A-4147-A177-3AD203B41FA5}">
                      <a16:colId xmlns:a16="http://schemas.microsoft.com/office/drawing/2014/main" val="1714951689"/>
                    </a:ext>
                  </a:extLst>
                </a:gridCol>
                <a:gridCol w="1143347">
                  <a:extLst>
                    <a:ext uri="{9D8B030D-6E8A-4147-A177-3AD203B41FA5}">
                      <a16:colId xmlns:a16="http://schemas.microsoft.com/office/drawing/2014/main" val="4293881065"/>
                    </a:ext>
                  </a:extLst>
                </a:gridCol>
              </a:tblGrid>
              <a:tr h="466725">
                <a:tc>
                  <a:txBody>
                    <a:bodyPr/>
                    <a:lstStyle/>
                    <a:p>
                      <a:pPr algn="ctr" rtl="0" fontAlgn="b"/>
                      <a:r>
                        <a:rPr lang="en-US" sz="900" u="none" strike="noStrike" dirty="0">
                          <a:effectLst/>
                        </a:rPr>
                        <a:t>Transaction Date</a:t>
                      </a:r>
                      <a:endParaRPr lang="en-US" sz="900" b="1" i="0" u="none" strike="noStrike" dirty="0">
                        <a:solidFill>
                          <a:srgbClr val="FFFFFF"/>
                        </a:solidFill>
                        <a:effectLst/>
                        <a:latin typeface="Arial" panose="020B0604020202020204" pitchFamily="34" charset="0"/>
                      </a:endParaRPr>
                    </a:p>
                  </a:txBody>
                  <a:tcPr marL="9525" marR="9525" marT="9525" marB="0" anchor="b"/>
                </a:tc>
                <a:tc>
                  <a:txBody>
                    <a:bodyPr/>
                    <a:lstStyle/>
                    <a:p>
                      <a:pPr algn="ctr" rtl="0" fontAlgn="b"/>
                      <a:r>
                        <a:rPr lang="en-US" sz="900" u="none" strike="noStrike" dirty="0">
                          <a:effectLst/>
                        </a:rPr>
                        <a:t>ACC No</a:t>
                      </a:r>
                      <a:endParaRPr lang="en-US" sz="900" b="1" i="0" u="none" strike="noStrike" dirty="0">
                        <a:solidFill>
                          <a:srgbClr val="FFFFFF"/>
                        </a:solidFill>
                        <a:effectLst/>
                        <a:latin typeface="Arial" panose="020B0604020202020204" pitchFamily="34" charset="0"/>
                      </a:endParaRPr>
                    </a:p>
                  </a:txBody>
                  <a:tcPr marL="9525" marR="9525" marT="9525" marB="0" anchor="b"/>
                </a:tc>
                <a:tc>
                  <a:txBody>
                    <a:bodyPr/>
                    <a:lstStyle/>
                    <a:p>
                      <a:pPr algn="ctr" rtl="0" fontAlgn="b"/>
                      <a:r>
                        <a:rPr lang="en-US" sz="900" u="none" strike="noStrike" dirty="0">
                          <a:effectLst/>
                        </a:rPr>
                        <a:t>Document ID</a:t>
                      </a:r>
                      <a:endParaRPr lang="en-US" sz="900" b="1" i="0" u="none" strike="noStrike" dirty="0">
                        <a:solidFill>
                          <a:srgbClr val="FFFFFF"/>
                        </a:solidFill>
                        <a:effectLst/>
                        <a:latin typeface="Arial" panose="020B0604020202020204" pitchFamily="34" charset="0"/>
                      </a:endParaRPr>
                    </a:p>
                  </a:txBody>
                  <a:tcPr marL="9525" marR="9525" marT="9525" marB="0" anchor="b"/>
                </a:tc>
                <a:tc>
                  <a:txBody>
                    <a:bodyPr/>
                    <a:lstStyle/>
                    <a:p>
                      <a:pPr algn="ctr" rtl="0" fontAlgn="b"/>
                      <a:r>
                        <a:rPr lang="en-US" sz="900" u="none" strike="noStrike" dirty="0">
                          <a:effectLst/>
                        </a:rPr>
                        <a:t>BOC</a:t>
                      </a:r>
                      <a:endParaRPr lang="en-US" sz="900" b="1" i="0" u="none" strike="noStrike" dirty="0">
                        <a:solidFill>
                          <a:srgbClr val="FFFFFF"/>
                        </a:solidFill>
                        <a:effectLst/>
                        <a:latin typeface="Arial" panose="020B0604020202020204" pitchFamily="34" charset="0"/>
                      </a:endParaRPr>
                    </a:p>
                  </a:txBody>
                  <a:tcPr marL="9525" marR="9525" marT="9525" marB="0" anchor="b"/>
                </a:tc>
                <a:tc>
                  <a:txBody>
                    <a:bodyPr/>
                    <a:lstStyle/>
                    <a:p>
                      <a:pPr algn="ctr" rtl="0" fontAlgn="b"/>
                      <a:r>
                        <a:rPr lang="en-US" sz="900" u="none" strike="noStrike" dirty="0">
                          <a:effectLst/>
                        </a:rPr>
                        <a:t>Cost Ctr</a:t>
                      </a:r>
                      <a:endParaRPr lang="en-US" sz="900" b="1" i="0" u="none" strike="noStrike" dirty="0">
                        <a:solidFill>
                          <a:srgbClr val="FFFFFF"/>
                        </a:solidFill>
                        <a:effectLst/>
                        <a:latin typeface="Arial" panose="020B0604020202020204" pitchFamily="34" charset="0"/>
                      </a:endParaRPr>
                    </a:p>
                  </a:txBody>
                  <a:tcPr marL="9525" marR="9525" marT="9525" marB="0" anchor="b"/>
                </a:tc>
                <a:tc>
                  <a:txBody>
                    <a:bodyPr/>
                    <a:lstStyle/>
                    <a:p>
                      <a:pPr algn="ctr" rtl="0" fontAlgn="b"/>
                      <a:r>
                        <a:rPr lang="en-US" sz="900" u="none" strike="noStrike" dirty="0">
                          <a:effectLst/>
                        </a:rPr>
                        <a:t>Cost Ctr (6 digit)</a:t>
                      </a:r>
                      <a:endParaRPr lang="en-US" sz="900" b="1" i="0" u="none" strike="noStrike" dirty="0">
                        <a:solidFill>
                          <a:srgbClr val="FFFFFF"/>
                        </a:solidFill>
                        <a:effectLst/>
                        <a:latin typeface="Arial" panose="020B0604020202020204" pitchFamily="34" charset="0"/>
                      </a:endParaRPr>
                    </a:p>
                  </a:txBody>
                  <a:tcPr marL="9525" marR="9525" marT="9525" marB="0" anchor="b"/>
                </a:tc>
                <a:tc>
                  <a:txBody>
                    <a:bodyPr/>
                    <a:lstStyle/>
                    <a:p>
                      <a:pPr algn="ctr" rtl="0" fontAlgn="b"/>
                      <a:r>
                        <a:rPr lang="en-US" sz="900" u="none" strike="noStrike" dirty="0">
                          <a:effectLst/>
                        </a:rPr>
                        <a:t>Vendor Name</a:t>
                      </a:r>
                      <a:endParaRPr lang="en-US" sz="900" b="1" i="0" u="none" strike="noStrike" dirty="0">
                        <a:solidFill>
                          <a:srgbClr val="FFFFFF"/>
                        </a:solidFill>
                        <a:effectLst/>
                        <a:latin typeface="Arial" panose="020B0604020202020204" pitchFamily="34" charset="0"/>
                      </a:endParaRPr>
                    </a:p>
                  </a:txBody>
                  <a:tcPr marL="9525" marR="9525" marT="9525" marB="0" anchor="b"/>
                </a:tc>
                <a:tc>
                  <a:txBody>
                    <a:bodyPr/>
                    <a:lstStyle/>
                    <a:p>
                      <a:pPr algn="ctr" rtl="0" fontAlgn="b"/>
                      <a:r>
                        <a:rPr lang="en-US" sz="900" u="none" strike="noStrike" dirty="0">
                          <a:effectLst/>
                        </a:rPr>
                        <a:t>Obligations Beginning Balance</a:t>
                      </a:r>
                      <a:endParaRPr lang="en-US" sz="900" b="1" i="0" u="none" strike="noStrike" dirty="0">
                        <a:solidFill>
                          <a:srgbClr val="FFFFFF"/>
                        </a:solidFill>
                        <a:effectLst/>
                        <a:latin typeface="Arial" panose="020B0604020202020204" pitchFamily="34" charset="0"/>
                      </a:endParaRPr>
                    </a:p>
                  </a:txBody>
                  <a:tcPr marL="9525" marR="9525" marT="9525" marB="0" anchor="b"/>
                </a:tc>
                <a:tc>
                  <a:txBody>
                    <a:bodyPr/>
                    <a:lstStyle/>
                    <a:p>
                      <a:pPr algn="ctr" rtl="0" fontAlgn="b"/>
                      <a:r>
                        <a:rPr lang="en-US" sz="900" u="none" strike="noStrike" dirty="0">
                          <a:effectLst/>
                        </a:rPr>
                        <a:t>Obligation Adjustment Amount</a:t>
                      </a:r>
                      <a:endParaRPr lang="en-US" sz="900" b="1" i="0" u="none" strike="noStrike" dirty="0">
                        <a:solidFill>
                          <a:srgbClr val="FFFFFF"/>
                        </a:solidFill>
                        <a:effectLst/>
                        <a:latin typeface="Arial" panose="020B0604020202020204" pitchFamily="34" charset="0"/>
                      </a:endParaRPr>
                    </a:p>
                  </a:txBody>
                  <a:tcPr marL="9525" marR="9525" marT="9525" marB="0" anchor="b"/>
                </a:tc>
                <a:tc>
                  <a:txBody>
                    <a:bodyPr/>
                    <a:lstStyle/>
                    <a:p>
                      <a:pPr algn="ctr" rtl="0" fontAlgn="b"/>
                      <a:r>
                        <a:rPr lang="en-US" sz="900" u="none" strike="noStrike" dirty="0">
                          <a:effectLst/>
                        </a:rPr>
                        <a:t>Unobligated Ending Balance</a:t>
                      </a:r>
                      <a:endParaRPr lang="en-US" sz="900" b="1" i="0" u="none" strike="noStrike" dirty="0">
                        <a:solidFill>
                          <a:srgbClr val="FFFF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019780756"/>
                  </a:ext>
                </a:extLst>
              </a:tr>
              <a:tr h="190500">
                <a:tc>
                  <a:txBody>
                    <a:bodyPr/>
                    <a:lstStyle/>
                    <a:p>
                      <a:pPr algn="r" rtl="0" fontAlgn="t"/>
                      <a:r>
                        <a:rPr lang="en-US" sz="800" u="none" strike="noStrike" dirty="0">
                          <a:effectLst/>
                        </a:rPr>
                        <a:t>20210114</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l" rtl="0" fontAlgn="t"/>
                      <a:r>
                        <a:rPr lang="en-US" sz="800" u="none" strike="noStrike" dirty="0">
                          <a:effectLst/>
                        </a:rPr>
                        <a:t>810034401 </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l" rtl="0" fontAlgn="t"/>
                      <a:r>
                        <a:rPr lang="en-US" sz="800" u="none" strike="noStrike" dirty="0">
                          <a:effectLst/>
                        </a:rPr>
                        <a:t>PR 999TSP2104N</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l" rtl="0" fontAlgn="t"/>
                      <a:r>
                        <a:rPr lang="en-US" sz="800" u="none" strike="noStrike" dirty="0">
                          <a:effectLst/>
                        </a:rPr>
                        <a:t>11</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r>
                        <a:rPr lang="en-US" sz="800" u="none" strike="noStrike" dirty="0">
                          <a:effectLst/>
                        </a:rPr>
                        <a:t>8101</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r>
                        <a:rPr lang="en-US" sz="800" u="none" strike="noStrike" dirty="0">
                          <a:effectLst/>
                        </a:rPr>
                        <a:t>810100</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l" rtl="0" fontAlgn="t"/>
                      <a:r>
                        <a:rPr lang="en-US" sz="800" u="none" strike="noStrike" dirty="0">
                          <a:effectLst/>
                        </a:rPr>
                        <a:t>CURRENT EMPLOYEE RECV ONLY</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r>
                        <a:rPr lang="en-US" sz="800" u="none" strike="noStrike" dirty="0">
                          <a:effectLst/>
                        </a:rPr>
                        <a:t>$410,605.29</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r>
                        <a:rPr lang="en-US" sz="800" u="none" strike="noStrike" dirty="0">
                          <a:effectLst/>
                        </a:rPr>
                        <a:t>$3.99</a:t>
                      </a:r>
                      <a:endParaRPr lang="en-US" sz="800" b="0" i="0" u="none" strike="noStrike" dirty="0">
                        <a:solidFill>
                          <a:srgbClr val="000000"/>
                        </a:solidFill>
                        <a:effectLst/>
                        <a:latin typeface="Arial" panose="020B0604020202020204" pitchFamily="34" charset="0"/>
                      </a:endParaRPr>
                    </a:p>
                  </a:txBody>
                  <a:tcPr marL="9525" marR="9525" marT="9525" marB="0"/>
                </a:tc>
                <a:tc>
                  <a:txBody>
                    <a:bodyPr/>
                    <a:lstStyle/>
                    <a:p>
                      <a:pPr algn="r" rtl="0" fontAlgn="t"/>
                      <a:r>
                        <a:rPr lang="en-US" sz="800" u="none" strike="noStrike" dirty="0">
                          <a:effectLst/>
                        </a:rPr>
                        <a:t>$282,197.72</a:t>
                      </a:r>
                      <a:endParaRPr lang="en-US" sz="800" b="0" i="0" u="none" strike="noStrike" dirty="0">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652689494"/>
                  </a:ext>
                </a:extLst>
              </a:tr>
            </a:tbl>
          </a:graphicData>
        </a:graphic>
      </p:graphicFrame>
      <p:pic>
        <p:nvPicPr>
          <p:cNvPr id="5121" name="Picture 1" descr="Collapse 0161A1 (11)">
            <a:extLst>
              <a:ext uri="{FF2B5EF4-FFF2-40B4-BE49-F238E27FC236}">
                <a16:creationId xmlns:a16="http://schemas.microsoft.com/office/drawing/2014/main" id="{6823D59E-72B0-477A-8E32-0D9A023701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5725" cy="857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xpand 0161X2 (1)">
            <a:extLst>
              <a:ext uri="{FF2B5EF4-FFF2-40B4-BE49-F238E27FC236}">
                <a16:creationId xmlns:a16="http://schemas.microsoft.com/office/drawing/2014/main" id="{C2193495-CC78-4E0F-B6CB-A68EF3C96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85725" cy="8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01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5F033-ECBA-4EC5-9719-C1D99C33A22C}"/>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13A4CE8E-824A-4106-91D5-6D2761596B74}"/>
              </a:ext>
            </a:extLst>
          </p:cNvPr>
          <p:cNvSpPr>
            <a:spLocks noGrp="1"/>
          </p:cNvSpPr>
          <p:nvPr>
            <p:ph idx="1"/>
          </p:nvPr>
        </p:nvSpPr>
        <p:spPr/>
        <p:txBody>
          <a:bodyPr/>
          <a:lstStyle/>
          <a:p>
            <a:r>
              <a:rPr lang="en-US" dirty="0"/>
              <a:t>Salary projections are a key component in WinRMS</a:t>
            </a:r>
          </a:p>
          <a:p>
            <a:r>
              <a:rPr lang="en-US" dirty="0"/>
              <a:t>Make sure you have the right access to the FCP</a:t>
            </a:r>
          </a:p>
          <a:p>
            <a:r>
              <a:rPr lang="en-US" dirty="0"/>
              <a:t>Setup your PY as salary transactions will hit throughout the year to both</a:t>
            </a:r>
          </a:p>
          <a:p>
            <a:r>
              <a:rPr lang="en-US" dirty="0"/>
              <a:t>Reconcile each PP</a:t>
            </a:r>
          </a:p>
          <a:p>
            <a:r>
              <a:rPr lang="en-US" dirty="0"/>
              <a:t>If you do not balance, you need to look for the anomalies</a:t>
            </a:r>
          </a:p>
          <a:p>
            <a:r>
              <a:rPr lang="en-US" dirty="0"/>
              <a:t>Use VSSC tools and the download CSV to help you</a:t>
            </a:r>
          </a:p>
          <a:p>
            <a:endParaRPr lang="en-US" dirty="0"/>
          </a:p>
          <a:p>
            <a:endParaRPr lang="en-US" dirty="0"/>
          </a:p>
          <a:p>
            <a:endParaRPr lang="en-US" dirty="0"/>
          </a:p>
        </p:txBody>
      </p:sp>
    </p:spTree>
    <p:extLst>
      <p:ext uri="{BB962C8B-B14F-4D97-AF65-F5344CB8AC3E}">
        <p14:creationId xmlns:p14="http://schemas.microsoft.com/office/powerpoint/2010/main" val="311028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FCC1-5EE1-4082-A377-DFE0B105E182}"/>
              </a:ext>
            </a:extLst>
          </p:cNvPr>
          <p:cNvSpPr>
            <a:spLocks noGrp="1"/>
          </p:cNvSpPr>
          <p:nvPr>
            <p:ph type="title"/>
          </p:nvPr>
        </p:nvSpPr>
        <p:spPr/>
        <p:txBody>
          <a:bodyPr/>
          <a:lstStyle/>
          <a:p>
            <a:r>
              <a:rPr lang="en-US" dirty="0"/>
              <a:t>Rules of Engagement</a:t>
            </a:r>
          </a:p>
        </p:txBody>
      </p:sp>
      <p:sp>
        <p:nvSpPr>
          <p:cNvPr id="3" name="Content Placeholder 2">
            <a:extLst>
              <a:ext uri="{FF2B5EF4-FFF2-40B4-BE49-F238E27FC236}">
                <a16:creationId xmlns:a16="http://schemas.microsoft.com/office/drawing/2014/main" id="{8661FDFE-D0EA-408C-ADF3-072C3CF74409}"/>
              </a:ext>
            </a:extLst>
          </p:cNvPr>
          <p:cNvSpPr>
            <a:spLocks noGrp="1"/>
          </p:cNvSpPr>
          <p:nvPr>
            <p:ph idx="1"/>
          </p:nvPr>
        </p:nvSpPr>
        <p:spPr/>
        <p:txBody>
          <a:bodyPr>
            <a:normAutofit fontScale="92500" lnSpcReduction="10000"/>
          </a:bodyPr>
          <a:lstStyle/>
          <a:p>
            <a:r>
              <a:rPr lang="en-US" dirty="0"/>
              <a:t>Salary comes directly from the PAID system through VISTA download</a:t>
            </a:r>
          </a:p>
          <a:p>
            <a:r>
              <a:rPr lang="en-US" dirty="0"/>
              <a:t>Transactions occur at the Control point level.  WinRMS does not split a transaction among several Control Points</a:t>
            </a:r>
          </a:p>
          <a:p>
            <a:pPr lvl="1"/>
            <a:r>
              <a:rPr lang="en-US" dirty="0"/>
              <a:t>Salaries hit one control point in FMS – you have to let them hit one FCP in WinRMS then transfer the cost (ex. HSR and CSR splits)</a:t>
            </a:r>
          </a:p>
          <a:p>
            <a:r>
              <a:rPr lang="en-US" dirty="0"/>
              <a:t>Salaries can be downloaded  but you must have access to the salary FCPs (preferably as an FCP approving official)</a:t>
            </a:r>
          </a:p>
          <a:p>
            <a:r>
              <a:rPr lang="en-US" dirty="0"/>
              <a:t>Always reconcile to what hits FMS because that is the actual cost</a:t>
            </a:r>
          </a:p>
          <a:p>
            <a:r>
              <a:rPr lang="en-US" dirty="0"/>
              <a:t>Salaries can be projected to the whole year or partial</a:t>
            </a:r>
          </a:p>
          <a:p>
            <a:r>
              <a:rPr lang="en-US" dirty="0"/>
              <a:t>Sometimes salaries hit PAID but do not download</a:t>
            </a:r>
          </a:p>
          <a:p>
            <a:r>
              <a:rPr lang="en-US" dirty="0"/>
              <a:t>Track Rejects</a:t>
            </a:r>
          </a:p>
        </p:txBody>
      </p:sp>
    </p:spTree>
    <p:extLst>
      <p:ext uri="{BB962C8B-B14F-4D97-AF65-F5344CB8AC3E}">
        <p14:creationId xmlns:p14="http://schemas.microsoft.com/office/powerpoint/2010/main" val="3193745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1236C-7D84-47D5-812B-AA51D6E1D68D}"/>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D991E146-F16C-4F7D-8E0C-66F50254128A}"/>
              </a:ext>
            </a:extLst>
          </p:cNvPr>
          <p:cNvSpPr>
            <a:spLocks noGrp="1"/>
          </p:cNvSpPr>
          <p:nvPr>
            <p:ph idx="1"/>
          </p:nvPr>
        </p:nvSpPr>
        <p:spPr>
          <a:xfrm>
            <a:off x="838200" y="1662545"/>
            <a:ext cx="10515600" cy="4290169"/>
          </a:xfrm>
        </p:spPr>
        <p:txBody>
          <a:bodyPr/>
          <a:lstStyle/>
          <a:p>
            <a:r>
              <a:rPr lang="en-US" dirty="0"/>
              <a:t>A recording of this session and the associated handouts will be available on ORPP&amp;E’s Education and Training website approximately one-week post-webinar</a:t>
            </a:r>
          </a:p>
          <a:p>
            <a:r>
              <a:rPr lang="en-US" dirty="0"/>
              <a:t>An archive of this and other webinars can be found here:  </a:t>
            </a:r>
            <a:r>
              <a:rPr lang="en-US" dirty="0">
                <a:hlinkClick r:id="rId2"/>
              </a:rPr>
              <a:t>https://www.research.va.gov/programs/orppe/education/webinars/archives.cfm</a:t>
            </a:r>
            <a:endParaRPr lang="en-US" dirty="0"/>
          </a:p>
          <a:p>
            <a:endParaRPr lang="en-US" dirty="0"/>
          </a:p>
        </p:txBody>
      </p:sp>
    </p:spTree>
    <p:extLst>
      <p:ext uri="{BB962C8B-B14F-4D97-AF65-F5344CB8AC3E}">
        <p14:creationId xmlns:p14="http://schemas.microsoft.com/office/powerpoint/2010/main" val="1201617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EA937F-E33B-4743-9974-942D7EC528A2}"/>
              </a:ext>
            </a:extLst>
          </p:cNvPr>
          <p:cNvPicPr>
            <a:picLocks noChangeAspect="1"/>
          </p:cNvPicPr>
          <p:nvPr/>
        </p:nvPicPr>
        <p:blipFill>
          <a:blip r:embed="rId2"/>
          <a:stretch>
            <a:fillRect/>
          </a:stretch>
        </p:blipFill>
        <p:spPr>
          <a:xfrm>
            <a:off x="0" y="590843"/>
            <a:ext cx="12226969" cy="5660125"/>
          </a:xfrm>
          <a:prstGeom prst="rect">
            <a:avLst/>
          </a:prstGeom>
        </p:spPr>
      </p:pic>
    </p:spTree>
    <p:extLst>
      <p:ext uri="{BB962C8B-B14F-4D97-AF65-F5344CB8AC3E}">
        <p14:creationId xmlns:p14="http://schemas.microsoft.com/office/powerpoint/2010/main" val="2726332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A3223E-A45B-4AD3-9B44-D93C9CC9AD91}"/>
              </a:ext>
            </a:extLst>
          </p:cNvPr>
          <p:cNvPicPr>
            <a:picLocks noChangeAspect="1"/>
          </p:cNvPicPr>
          <p:nvPr/>
        </p:nvPicPr>
        <p:blipFill>
          <a:blip r:embed="rId2"/>
          <a:stretch>
            <a:fillRect/>
          </a:stretch>
        </p:blipFill>
        <p:spPr>
          <a:xfrm>
            <a:off x="109537" y="1666875"/>
            <a:ext cx="11972925" cy="3524250"/>
          </a:xfrm>
          <a:prstGeom prst="rect">
            <a:avLst/>
          </a:prstGeom>
        </p:spPr>
      </p:pic>
    </p:spTree>
    <p:extLst>
      <p:ext uri="{BB962C8B-B14F-4D97-AF65-F5344CB8AC3E}">
        <p14:creationId xmlns:p14="http://schemas.microsoft.com/office/powerpoint/2010/main" val="2978960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BBF2BC-2B26-4804-9BD6-22585F0B40E2}"/>
              </a:ext>
            </a:extLst>
          </p:cNvPr>
          <p:cNvPicPr>
            <a:picLocks noChangeAspect="1"/>
          </p:cNvPicPr>
          <p:nvPr/>
        </p:nvPicPr>
        <p:blipFill>
          <a:blip r:embed="rId2"/>
          <a:stretch>
            <a:fillRect/>
          </a:stretch>
        </p:blipFill>
        <p:spPr>
          <a:xfrm>
            <a:off x="2166937" y="1719262"/>
            <a:ext cx="7858125" cy="3419475"/>
          </a:xfrm>
          <a:prstGeom prst="rect">
            <a:avLst/>
          </a:prstGeom>
        </p:spPr>
      </p:pic>
    </p:spTree>
    <p:extLst>
      <p:ext uri="{BB962C8B-B14F-4D97-AF65-F5344CB8AC3E}">
        <p14:creationId xmlns:p14="http://schemas.microsoft.com/office/powerpoint/2010/main" val="1253810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62369C-9E18-4979-841E-F93B74C7BC8C}"/>
              </a:ext>
            </a:extLst>
          </p:cNvPr>
          <p:cNvPicPr>
            <a:picLocks noChangeAspect="1"/>
          </p:cNvPicPr>
          <p:nvPr/>
        </p:nvPicPr>
        <p:blipFill>
          <a:blip r:embed="rId2"/>
          <a:stretch>
            <a:fillRect/>
          </a:stretch>
        </p:blipFill>
        <p:spPr>
          <a:xfrm>
            <a:off x="1885950" y="1000125"/>
            <a:ext cx="8420100" cy="4857750"/>
          </a:xfrm>
          <a:prstGeom prst="rect">
            <a:avLst/>
          </a:prstGeom>
        </p:spPr>
      </p:pic>
    </p:spTree>
    <p:extLst>
      <p:ext uri="{BB962C8B-B14F-4D97-AF65-F5344CB8AC3E}">
        <p14:creationId xmlns:p14="http://schemas.microsoft.com/office/powerpoint/2010/main" val="1405699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4084C7-649F-47C2-B444-6035B99A62B4}"/>
              </a:ext>
            </a:extLst>
          </p:cNvPr>
          <p:cNvSpPr>
            <a:spLocks noGrp="1"/>
          </p:cNvSpPr>
          <p:nvPr>
            <p:ph type="ctrTitle"/>
          </p:nvPr>
        </p:nvSpPr>
        <p:spPr/>
        <p:txBody>
          <a:bodyPr/>
          <a:lstStyle/>
          <a:p>
            <a:r>
              <a:rPr lang="en-US" dirty="0">
                <a:solidFill>
                  <a:schemeClr val="tx1"/>
                </a:solidFill>
              </a:rPr>
              <a:t>Questions??</a:t>
            </a:r>
          </a:p>
        </p:txBody>
      </p:sp>
    </p:spTree>
    <p:extLst>
      <p:ext uri="{BB962C8B-B14F-4D97-AF65-F5344CB8AC3E}">
        <p14:creationId xmlns:p14="http://schemas.microsoft.com/office/powerpoint/2010/main" val="1506588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7E7A-A455-4C12-B5FC-CC9AAB599197}"/>
              </a:ext>
            </a:extLst>
          </p:cNvPr>
          <p:cNvSpPr>
            <a:spLocks noGrp="1"/>
          </p:cNvSpPr>
          <p:nvPr>
            <p:ph type="title"/>
          </p:nvPr>
        </p:nvSpPr>
        <p:spPr/>
        <p:txBody>
          <a:bodyPr/>
          <a:lstStyle/>
          <a:p>
            <a:r>
              <a:rPr lang="en-US" dirty="0"/>
              <a:t>What is a Reject</a:t>
            </a:r>
          </a:p>
        </p:txBody>
      </p:sp>
      <p:sp>
        <p:nvSpPr>
          <p:cNvPr id="5" name="Content Placeholder 2">
            <a:extLst>
              <a:ext uri="{FF2B5EF4-FFF2-40B4-BE49-F238E27FC236}">
                <a16:creationId xmlns:a16="http://schemas.microsoft.com/office/drawing/2014/main" id="{4F14EFBC-A772-4BFE-9362-65466C6D96A9}"/>
              </a:ext>
            </a:extLst>
          </p:cNvPr>
          <p:cNvSpPr>
            <a:spLocks noGrp="1"/>
          </p:cNvSpPr>
          <p:nvPr>
            <p:ph idx="1"/>
          </p:nvPr>
        </p:nvSpPr>
        <p:spPr>
          <a:xfrm>
            <a:off x="670249" y="1820862"/>
            <a:ext cx="10515600" cy="4351338"/>
          </a:xfrm>
        </p:spPr>
        <p:txBody>
          <a:bodyPr/>
          <a:lstStyle/>
          <a:p>
            <a:r>
              <a:rPr lang="en-US" dirty="0"/>
              <a:t> A reject occurs when an employee is not coded to the correct control point and the salary defaults to Program 81</a:t>
            </a:r>
          </a:p>
          <a:p>
            <a:pPr lvl="1"/>
            <a:r>
              <a:rPr lang="en-US" dirty="0"/>
              <a:t>Has to be a research CC</a:t>
            </a:r>
          </a:p>
          <a:p>
            <a:pPr lvl="1"/>
            <a:r>
              <a:rPr lang="en-US" dirty="0"/>
              <a:t>Usually a FCP is not assigned by payroll </a:t>
            </a:r>
          </a:p>
          <a:p>
            <a:pPr lvl="1"/>
            <a:r>
              <a:rPr lang="en-US" dirty="0"/>
              <a:t>The reject will show as a separate transaction in FMS a few days after payroll</a:t>
            </a:r>
          </a:p>
          <a:p>
            <a:r>
              <a:rPr lang="en-US" dirty="0"/>
              <a:t>To correct you must contact payroll to properly place the employee in the control point</a:t>
            </a:r>
          </a:p>
          <a:p>
            <a:r>
              <a:rPr lang="en-US" dirty="0"/>
              <a:t>You must enter the transaction separately into WinRMS as they more than likely did not download.</a:t>
            </a:r>
          </a:p>
          <a:p>
            <a:endParaRPr lang="en-US" dirty="0"/>
          </a:p>
        </p:txBody>
      </p:sp>
    </p:spTree>
    <p:extLst>
      <p:ext uri="{BB962C8B-B14F-4D97-AF65-F5344CB8AC3E}">
        <p14:creationId xmlns:p14="http://schemas.microsoft.com/office/powerpoint/2010/main" val="63956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94F4-80CE-4054-B491-0543429E124B}"/>
              </a:ext>
            </a:extLst>
          </p:cNvPr>
          <p:cNvSpPr>
            <a:spLocks noGrp="1"/>
          </p:cNvSpPr>
          <p:nvPr>
            <p:ph type="title"/>
          </p:nvPr>
        </p:nvSpPr>
        <p:spPr/>
        <p:txBody>
          <a:bodyPr/>
          <a:lstStyle/>
          <a:p>
            <a:r>
              <a:rPr lang="en-US" dirty="0"/>
              <a:t>Example of Reject Transaction</a:t>
            </a:r>
          </a:p>
        </p:txBody>
      </p:sp>
      <p:pic>
        <p:nvPicPr>
          <p:cNvPr id="4" name="Content Placeholder 3">
            <a:extLst>
              <a:ext uri="{FF2B5EF4-FFF2-40B4-BE49-F238E27FC236}">
                <a16:creationId xmlns:a16="http://schemas.microsoft.com/office/drawing/2014/main" id="{F6A8229A-D6F3-4718-A7F9-2F874CDCF85B}"/>
              </a:ext>
            </a:extLst>
          </p:cNvPr>
          <p:cNvPicPr>
            <a:picLocks noGrp="1" noChangeAspect="1"/>
          </p:cNvPicPr>
          <p:nvPr>
            <p:ph idx="1"/>
          </p:nvPr>
        </p:nvPicPr>
        <p:blipFill>
          <a:blip r:embed="rId2"/>
          <a:stretch>
            <a:fillRect/>
          </a:stretch>
        </p:blipFill>
        <p:spPr>
          <a:xfrm>
            <a:off x="177625" y="1644451"/>
            <a:ext cx="5611600" cy="3857975"/>
          </a:xfrm>
          <a:prstGeom prst="rect">
            <a:avLst/>
          </a:prstGeom>
        </p:spPr>
      </p:pic>
      <p:pic>
        <p:nvPicPr>
          <p:cNvPr id="5" name="Picture 4">
            <a:extLst>
              <a:ext uri="{FF2B5EF4-FFF2-40B4-BE49-F238E27FC236}">
                <a16:creationId xmlns:a16="http://schemas.microsoft.com/office/drawing/2014/main" id="{7FC5F7FB-DF5C-4F52-87A9-70C7B9A8E0BF}"/>
              </a:ext>
            </a:extLst>
          </p:cNvPr>
          <p:cNvPicPr>
            <a:picLocks noChangeAspect="1"/>
          </p:cNvPicPr>
          <p:nvPr/>
        </p:nvPicPr>
        <p:blipFill>
          <a:blip r:embed="rId3"/>
          <a:stretch>
            <a:fillRect/>
          </a:stretch>
        </p:blipFill>
        <p:spPr>
          <a:xfrm>
            <a:off x="5951101" y="1644451"/>
            <a:ext cx="6063274" cy="2625754"/>
          </a:xfrm>
          <a:prstGeom prst="rect">
            <a:avLst/>
          </a:prstGeom>
        </p:spPr>
      </p:pic>
    </p:spTree>
    <p:extLst>
      <p:ext uri="{BB962C8B-B14F-4D97-AF65-F5344CB8AC3E}">
        <p14:creationId xmlns:p14="http://schemas.microsoft.com/office/powerpoint/2010/main" val="228455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5AA3F-2388-4169-AB84-C3949412B854}"/>
              </a:ext>
            </a:extLst>
          </p:cNvPr>
          <p:cNvSpPr>
            <a:spLocks noGrp="1"/>
          </p:cNvSpPr>
          <p:nvPr>
            <p:ph type="title"/>
          </p:nvPr>
        </p:nvSpPr>
        <p:spPr/>
        <p:txBody>
          <a:bodyPr/>
          <a:lstStyle/>
          <a:p>
            <a:r>
              <a:rPr lang="en-US" dirty="0"/>
              <a:t>Employees who hit two fiscal years (Adj. CY Amount)</a:t>
            </a:r>
          </a:p>
        </p:txBody>
      </p:sp>
      <p:sp>
        <p:nvSpPr>
          <p:cNvPr id="3" name="Content Placeholder 2">
            <a:extLst>
              <a:ext uri="{FF2B5EF4-FFF2-40B4-BE49-F238E27FC236}">
                <a16:creationId xmlns:a16="http://schemas.microsoft.com/office/drawing/2014/main" id="{8833E571-5268-4D11-A69F-93CC0C78DB23}"/>
              </a:ext>
            </a:extLst>
          </p:cNvPr>
          <p:cNvSpPr>
            <a:spLocks noGrp="1"/>
          </p:cNvSpPr>
          <p:nvPr>
            <p:ph idx="1"/>
          </p:nvPr>
        </p:nvSpPr>
        <p:spPr>
          <a:xfrm>
            <a:off x="914400" y="1585479"/>
            <a:ext cx="10515600" cy="4351338"/>
          </a:xfrm>
        </p:spPr>
        <p:txBody>
          <a:bodyPr/>
          <a:lstStyle/>
          <a:p>
            <a:r>
              <a:rPr lang="en-US" dirty="0"/>
              <a:t>Employee is paying back money</a:t>
            </a:r>
          </a:p>
          <a:p>
            <a:r>
              <a:rPr lang="en-US" dirty="0"/>
              <a:t>Payroll transactions hit multiple fiscal years</a:t>
            </a:r>
          </a:p>
          <a:p>
            <a:endParaRPr lang="en-US" dirty="0"/>
          </a:p>
        </p:txBody>
      </p:sp>
      <p:pic>
        <p:nvPicPr>
          <p:cNvPr id="4" name="Picture 3">
            <a:extLst>
              <a:ext uri="{FF2B5EF4-FFF2-40B4-BE49-F238E27FC236}">
                <a16:creationId xmlns:a16="http://schemas.microsoft.com/office/drawing/2014/main" id="{62468590-C2F5-427F-92A1-D63125827F8A}"/>
              </a:ext>
            </a:extLst>
          </p:cNvPr>
          <p:cNvPicPr>
            <a:picLocks noChangeAspect="1"/>
          </p:cNvPicPr>
          <p:nvPr/>
        </p:nvPicPr>
        <p:blipFill>
          <a:blip r:embed="rId2"/>
          <a:stretch>
            <a:fillRect/>
          </a:stretch>
        </p:blipFill>
        <p:spPr>
          <a:xfrm>
            <a:off x="914400" y="2546359"/>
            <a:ext cx="10363200" cy="1114425"/>
          </a:xfrm>
          <a:prstGeom prst="rect">
            <a:avLst/>
          </a:prstGeom>
        </p:spPr>
      </p:pic>
      <p:pic>
        <p:nvPicPr>
          <p:cNvPr id="5" name="Picture 4">
            <a:extLst>
              <a:ext uri="{FF2B5EF4-FFF2-40B4-BE49-F238E27FC236}">
                <a16:creationId xmlns:a16="http://schemas.microsoft.com/office/drawing/2014/main" id="{EB7AEF3F-5504-4AE5-9F6C-15BA47F604B2}"/>
              </a:ext>
            </a:extLst>
          </p:cNvPr>
          <p:cNvPicPr>
            <a:picLocks noChangeAspect="1"/>
          </p:cNvPicPr>
          <p:nvPr/>
        </p:nvPicPr>
        <p:blipFill>
          <a:blip r:embed="rId3"/>
          <a:stretch>
            <a:fillRect/>
          </a:stretch>
        </p:blipFill>
        <p:spPr>
          <a:xfrm>
            <a:off x="838200" y="3713748"/>
            <a:ext cx="7610475" cy="2981325"/>
          </a:xfrm>
          <a:prstGeom prst="rect">
            <a:avLst/>
          </a:prstGeom>
        </p:spPr>
      </p:pic>
    </p:spTree>
    <p:extLst>
      <p:ext uri="{BB962C8B-B14F-4D97-AF65-F5344CB8AC3E}">
        <p14:creationId xmlns:p14="http://schemas.microsoft.com/office/powerpoint/2010/main" val="3025338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D9E5-6C28-4713-9ECF-8F4E530D231E}"/>
              </a:ext>
            </a:extLst>
          </p:cNvPr>
          <p:cNvSpPr>
            <a:spLocks noGrp="1"/>
          </p:cNvSpPr>
          <p:nvPr>
            <p:ph type="title"/>
          </p:nvPr>
        </p:nvSpPr>
        <p:spPr/>
        <p:txBody>
          <a:bodyPr/>
          <a:lstStyle/>
          <a:p>
            <a:r>
              <a:rPr lang="en-US" dirty="0"/>
              <a:t>Employees who hit two fiscal years (Adj. CY Amount)</a:t>
            </a:r>
          </a:p>
        </p:txBody>
      </p:sp>
      <p:pic>
        <p:nvPicPr>
          <p:cNvPr id="4" name="Content Placeholder 3">
            <a:extLst>
              <a:ext uri="{FF2B5EF4-FFF2-40B4-BE49-F238E27FC236}">
                <a16:creationId xmlns:a16="http://schemas.microsoft.com/office/drawing/2014/main" id="{6AC4B3C8-E04B-4D25-981A-858FBFDEE165}"/>
              </a:ext>
            </a:extLst>
          </p:cNvPr>
          <p:cNvPicPr>
            <a:picLocks noGrp="1" noChangeAspect="1"/>
          </p:cNvPicPr>
          <p:nvPr>
            <p:ph idx="1"/>
          </p:nvPr>
        </p:nvPicPr>
        <p:blipFill>
          <a:blip r:embed="rId2"/>
          <a:stretch>
            <a:fillRect/>
          </a:stretch>
        </p:blipFill>
        <p:spPr>
          <a:xfrm>
            <a:off x="838200" y="2262115"/>
            <a:ext cx="10515600" cy="1438246"/>
          </a:xfrm>
          <a:prstGeom prst="rect">
            <a:avLst/>
          </a:prstGeom>
        </p:spPr>
      </p:pic>
      <p:sp>
        <p:nvSpPr>
          <p:cNvPr id="6" name="TextBox 5">
            <a:extLst>
              <a:ext uri="{FF2B5EF4-FFF2-40B4-BE49-F238E27FC236}">
                <a16:creationId xmlns:a16="http://schemas.microsoft.com/office/drawing/2014/main" id="{157CB6A4-AA57-4160-B920-54F58BB9504C}"/>
              </a:ext>
            </a:extLst>
          </p:cNvPr>
          <p:cNvSpPr txBox="1"/>
          <p:nvPr/>
        </p:nvSpPr>
        <p:spPr>
          <a:xfrm>
            <a:off x="838200" y="1627464"/>
            <a:ext cx="3538854" cy="369332"/>
          </a:xfrm>
          <a:prstGeom prst="rect">
            <a:avLst/>
          </a:prstGeom>
          <a:noFill/>
        </p:spPr>
        <p:txBody>
          <a:bodyPr wrap="none" rtlCol="0">
            <a:spAutoFit/>
          </a:bodyPr>
          <a:lstStyle/>
          <a:p>
            <a:r>
              <a:rPr lang="en-US" dirty="0"/>
              <a:t>Employee was given retroactive pay</a:t>
            </a:r>
          </a:p>
        </p:txBody>
      </p:sp>
      <p:pic>
        <p:nvPicPr>
          <p:cNvPr id="7" name="Picture 6">
            <a:extLst>
              <a:ext uri="{FF2B5EF4-FFF2-40B4-BE49-F238E27FC236}">
                <a16:creationId xmlns:a16="http://schemas.microsoft.com/office/drawing/2014/main" id="{6F2C4369-529D-4397-B9FE-8D9495EC865C}"/>
              </a:ext>
            </a:extLst>
          </p:cNvPr>
          <p:cNvPicPr>
            <a:picLocks noChangeAspect="1"/>
          </p:cNvPicPr>
          <p:nvPr/>
        </p:nvPicPr>
        <p:blipFill>
          <a:blip r:embed="rId3"/>
          <a:stretch>
            <a:fillRect/>
          </a:stretch>
        </p:blipFill>
        <p:spPr>
          <a:xfrm>
            <a:off x="2994083" y="3700361"/>
            <a:ext cx="5713690" cy="2259570"/>
          </a:xfrm>
          <a:prstGeom prst="rect">
            <a:avLst/>
          </a:prstGeom>
        </p:spPr>
      </p:pic>
    </p:spTree>
    <p:extLst>
      <p:ext uri="{BB962C8B-B14F-4D97-AF65-F5344CB8AC3E}">
        <p14:creationId xmlns:p14="http://schemas.microsoft.com/office/powerpoint/2010/main" val="24742377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heme/theme1.xml><?xml version="1.0" encoding="utf-8"?>
<a:theme xmlns:a="http://schemas.openxmlformats.org/drawingml/2006/main" name="20201208_VA PPT Presentation Training_V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674CFC73-BF36-4D7E-AE60-D8966577A898}"/>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18731525-1082-44B3-8D7A-902E0826DF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EB4FB883462145981A371799DBAB3B" ma:contentTypeVersion="3" ma:contentTypeDescription="Create a new document." ma:contentTypeScope="" ma:versionID="995fdb63e3dd1e8f1da6443957a04005">
  <xsd:schema xmlns:xsd="http://www.w3.org/2001/XMLSchema" xmlns:xs="http://www.w3.org/2001/XMLSchema" xmlns:p="http://schemas.microsoft.com/office/2006/metadata/properties" xmlns:ns2="385b34af-4a23-4d35-a748-141791af8ffa" targetNamespace="http://schemas.microsoft.com/office/2006/metadata/properties" ma:root="true" ma:fieldsID="8637b35d59bada72ae95b18b02a69523" ns2:_="">
    <xsd:import namespace="385b34af-4a23-4d35-a748-141791af8ffa"/>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b34af-4a23-4d35-a748-141791af8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AFA6B8-6C37-4498-B502-1FDBA8F0044A}">
  <ds:schemaRefs>
    <ds:schemaRef ds:uri="http://schemas.microsoft.com/sharepoint/v3/contenttype/forms"/>
  </ds:schemaRefs>
</ds:datastoreItem>
</file>

<file path=customXml/itemProps2.xml><?xml version="1.0" encoding="utf-8"?>
<ds:datastoreItem xmlns:ds="http://schemas.openxmlformats.org/officeDocument/2006/customXml" ds:itemID="{BDC171F1-259A-40EC-AB29-8E15EA70C4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5b34af-4a23-4d35-a748-141791af8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A9D645-8ABB-41FA-948C-62AD5F2CEB38}">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385b34af-4a23-4d35-a748-141791af8ff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20201208_VA PPT Presentation Training_VS</Template>
  <TotalTime>1128</TotalTime>
  <Words>2517</Words>
  <Application>Microsoft Office PowerPoint</Application>
  <PresentationFormat>Widescreen</PresentationFormat>
  <Paragraphs>403</Paragraphs>
  <Slides>55</Slides>
  <Notes>0</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55</vt:i4>
      </vt:variant>
    </vt:vector>
  </HeadingPairs>
  <TitlesOfParts>
    <vt:vector size="62" baseType="lpstr">
      <vt:lpstr>Arial</vt:lpstr>
      <vt:lpstr>Calibri</vt:lpstr>
      <vt:lpstr>Calibri Light</vt:lpstr>
      <vt:lpstr>20201208_VA PPT Presentation Training_VS</vt:lpstr>
      <vt:lpstr>1_Office Theme</vt:lpstr>
      <vt:lpstr>Office Theme</vt:lpstr>
      <vt:lpstr>think-cell Slide</vt:lpstr>
      <vt:lpstr>Managing and Navigating WinRMS Session 2:  Salary Management</vt:lpstr>
      <vt:lpstr>Objectives</vt:lpstr>
      <vt:lpstr>Presenters</vt:lpstr>
      <vt:lpstr>Disclaimers and Thoughts</vt:lpstr>
      <vt:lpstr>Rules of Engagement</vt:lpstr>
      <vt:lpstr>What is a Reject</vt:lpstr>
      <vt:lpstr>Example of Reject Transaction</vt:lpstr>
      <vt:lpstr>Employees who hit two fiscal years (Adj. CY Amount)</vt:lpstr>
      <vt:lpstr>Employees who hit two fiscal years (Adj. CY Amount)</vt:lpstr>
      <vt:lpstr>How to Download</vt:lpstr>
      <vt:lpstr>How to Download Cont.</vt:lpstr>
      <vt:lpstr>How to Download Cont.</vt:lpstr>
      <vt:lpstr>How to Download Cont.</vt:lpstr>
      <vt:lpstr>How to Download Cont.</vt:lpstr>
      <vt:lpstr>How to Download Cont.</vt:lpstr>
      <vt:lpstr>After the Download </vt:lpstr>
      <vt:lpstr>What to do when someone does not show up</vt:lpstr>
      <vt:lpstr>Recap Problems </vt:lpstr>
      <vt:lpstr>Correct Alerts</vt:lpstr>
      <vt:lpstr>How to Setup New Employees</vt:lpstr>
      <vt:lpstr>New Employee Screen</vt:lpstr>
      <vt:lpstr>How to Setup New Employees</vt:lpstr>
      <vt:lpstr>How to Setup New Employees</vt:lpstr>
      <vt:lpstr>How to Setup New Employees</vt:lpstr>
      <vt:lpstr>How to Set-up New Employees</vt:lpstr>
      <vt:lpstr>How to Manage Employees Who Have Left</vt:lpstr>
      <vt:lpstr>How to Manage Employees Who Have Left</vt:lpstr>
      <vt:lpstr>Reconciling Payroll</vt:lpstr>
      <vt:lpstr>How to Enter Cost Transfers (EWs)</vt:lpstr>
      <vt:lpstr>How to Enter Cost Transfers (EWs)</vt:lpstr>
      <vt:lpstr>How to Enter Cost Transfers (EWs) cont.</vt:lpstr>
      <vt:lpstr>How to Enter Cost Transfers (EWs) cont.</vt:lpstr>
      <vt:lpstr>How to Enter Cost Transfers (EWs) cont.</vt:lpstr>
      <vt:lpstr>FMS Balancing</vt:lpstr>
      <vt:lpstr>How to Balance Ceilings</vt:lpstr>
      <vt:lpstr>Administrators Summary Report</vt:lpstr>
      <vt:lpstr>Administrators Summary Report</vt:lpstr>
      <vt:lpstr>FCP 403 Administrators Summary Report</vt:lpstr>
      <vt:lpstr>FCP 403 Status</vt:lpstr>
      <vt:lpstr>FCP 403 Summary Status</vt:lpstr>
      <vt:lpstr>FCP 403 Detail Status</vt:lpstr>
      <vt:lpstr>FCP 403 SOA</vt:lpstr>
      <vt:lpstr>How to Balance Salary Expenses</vt:lpstr>
      <vt:lpstr>Salary Spreadsheet</vt:lpstr>
      <vt:lpstr>FCP 403 SOA Balance to Spreadsheet</vt:lpstr>
      <vt:lpstr>WinRMS Salary Report</vt:lpstr>
      <vt:lpstr>WinRMS Salary Report</vt:lpstr>
      <vt:lpstr>TSP Transactions</vt:lpstr>
      <vt:lpstr>Conclusions</vt:lpstr>
      <vt:lpstr>Availability of Recording</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and Navigating WinRMS Session 2:  Salary Management</dc:title>
  <dc:subject>Managing and Navigating WinRMS Session 2:  Salary Management</dc:subject>
  <dc:creator>Points, Kari</dc:creator>
  <cp:keywords>Managing and Navigating WinRMS Session 2:  Salary Management</cp:keywords>
  <cp:lastModifiedBy>Rivera, Portia T</cp:lastModifiedBy>
  <cp:revision>103</cp:revision>
  <dcterms:created xsi:type="dcterms:W3CDTF">2021-03-21T19:53:55Z</dcterms:created>
  <dcterms:modified xsi:type="dcterms:W3CDTF">2021-06-29T13:15:01Z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0x01010094EB4FB883462145981A371799DBAB3B</vt:lpwstr>
  </property>
</Properties>
</file>